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693400" cy="7556500"/>
  <p:notesSz cx="6858000" cy="9144000"/>
  <p:embeddedFontLst>
    <p:embeddedFont>
      <p:font typeface="Glacial Indifference" charset="1" panose="00000000000000000000"/>
      <p:regular r:id="rId15"/>
    </p:embeddedFont>
    <p:embeddedFont>
      <p:font typeface="The Seasons" charset="1" panose="00000000000000000000"/>
      <p:regular r:id="rId16"/>
    </p:embeddedFont>
    <p:embeddedFont>
      <p:font typeface="Antonio" charset="1" panose="02000503000000000000"/>
      <p:regular r:id="rId17"/>
    </p:embeddedFont>
    <p:embeddedFont>
      <p:font typeface="Barlow Condensed Bold" charset="1" panose="00000706000000000000"/>
      <p:regular r:id="rId18"/>
    </p:embeddedFont>
    <p:embeddedFont>
      <p:font typeface="Glacial Indifference Bold" charset="1" panose="00000800000000000000"/>
      <p:regular r:id="rId19"/>
    </p:embeddedFont>
    <p:embeddedFont>
      <p:font typeface="League Spartan" charset="1" panose="00000800000000000000"/>
      <p:regular r:id="rId20"/>
    </p:embeddedFont>
    <p:embeddedFont>
      <p:font typeface="Canva Sans" charset="1" panose="020B05030305010401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48586" y="5589192"/>
            <a:ext cx="8350889" cy="847550"/>
          </a:xfrm>
          <a:prstGeom prst="rect">
            <a:avLst/>
          </a:prstGeom>
        </p:spPr>
        <p:txBody>
          <a:bodyPr anchor="t" rtlCol="false" tIns="0" lIns="0" bIns="0" rIns="0">
            <a:spAutoFit/>
          </a:bodyPr>
          <a:lstStyle/>
          <a:p>
            <a:pPr algn="ctr">
              <a:lnSpc>
                <a:spcPts val="3521"/>
              </a:lnSpc>
            </a:pPr>
            <a:r>
              <a:rPr lang="en-US" sz="2515">
                <a:solidFill>
                  <a:srgbClr val="1B1B1B"/>
                </a:solidFill>
                <a:latin typeface="Glacial Indifference"/>
                <a:ea typeface="Glacial Indifference"/>
                <a:cs typeface="Glacial Indifference"/>
                <a:sym typeface="Glacial Indifference"/>
              </a:rPr>
              <a:t>Aquí somos como Groucho y sus principios...</a:t>
            </a:r>
          </a:p>
          <a:p>
            <a:pPr algn="ctr">
              <a:lnSpc>
                <a:spcPts val="3521"/>
              </a:lnSpc>
            </a:pPr>
            <a:r>
              <a:rPr lang="en-US" sz="2515">
                <a:solidFill>
                  <a:srgbClr val="1B1B1B"/>
                </a:solidFill>
                <a:latin typeface="Glacial Indifference"/>
                <a:ea typeface="Glacial Indifference"/>
                <a:cs typeface="Glacial Indifference"/>
                <a:sym typeface="Glacial Indifference"/>
              </a:rPr>
              <a:t>¿no te gusta este proyecto? No te preocupes, tenemos otros.</a:t>
            </a:r>
          </a:p>
        </p:txBody>
      </p:sp>
      <p:sp>
        <p:nvSpPr>
          <p:cNvPr name="TextBox 3" id="3"/>
          <p:cNvSpPr txBox="true"/>
          <p:nvPr/>
        </p:nvSpPr>
        <p:spPr>
          <a:xfrm rot="0">
            <a:off x="1248586" y="892568"/>
            <a:ext cx="8350889" cy="1317002"/>
          </a:xfrm>
          <a:prstGeom prst="rect">
            <a:avLst/>
          </a:prstGeom>
        </p:spPr>
        <p:txBody>
          <a:bodyPr anchor="t" rtlCol="false" tIns="0" lIns="0" bIns="0" rIns="0">
            <a:spAutoFit/>
          </a:bodyPr>
          <a:lstStyle/>
          <a:p>
            <a:pPr algn="ctr">
              <a:lnSpc>
                <a:spcPts val="3629"/>
              </a:lnSpc>
            </a:pPr>
            <a:r>
              <a:rPr lang="en-US" sz="2592">
                <a:solidFill>
                  <a:srgbClr val="1B1B1B"/>
                </a:solidFill>
                <a:latin typeface="Glacial Indifference"/>
                <a:ea typeface="Glacial Indifference"/>
                <a:cs typeface="Glacial Indifference"/>
                <a:sym typeface="Glacial Indifference"/>
              </a:rPr>
              <a:t>Si has llegado hasta aquí ¡Gracias!</a:t>
            </a:r>
          </a:p>
          <a:p>
            <a:pPr algn="ctr">
              <a:lnSpc>
                <a:spcPts val="3629"/>
              </a:lnSpc>
            </a:pPr>
            <a:r>
              <a:rPr lang="en-US" sz="2592">
                <a:solidFill>
                  <a:srgbClr val="1B1B1B"/>
                </a:solidFill>
                <a:latin typeface="Glacial Indifference"/>
                <a:ea typeface="Glacial Indifference"/>
                <a:cs typeface="Glacial Indifference"/>
                <a:sym typeface="Glacial Indifference"/>
              </a:rPr>
              <a:t>somos el equipo de Thisability y vas a ver los proyectos que tenemos en marcha</a:t>
            </a:r>
          </a:p>
        </p:txBody>
      </p:sp>
      <p:sp>
        <p:nvSpPr>
          <p:cNvPr name="Freeform 4" id="4"/>
          <p:cNvSpPr/>
          <p:nvPr/>
        </p:nvSpPr>
        <p:spPr>
          <a:xfrm flipH="false" flipV="false" rot="0">
            <a:off x="4063858" y="2463717"/>
            <a:ext cx="2720346" cy="2632566"/>
          </a:xfrm>
          <a:custGeom>
            <a:avLst/>
            <a:gdLst/>
            <a:ahLst/>
            <a:cxnLst/>
            <a:rect r="r" b="b" t="t" l="l"/>
            <a:pathLst>
              <a:path h="2632566" w="2720346">
                <a:moveTo>
                  <a:pt x="0" y="0"/>
                </a:moveTo>
                <a:lnTo>
                  <a:pt x="2720346" y="0"/>
                </a:lnTo>
                <a:lnTo>
                  <a:pt x="2720346" y="2632566"/>
                </a:lnTo>
                <a:lnTo>
                  <a:pt x="0" y="2632566"/>
                </a:lnTo>
                <a:lnTo>
                  <a:pt x="0" y="0"/>
                </a:lnTo>
                <a:close/>
              </a:path>
            </a:pathLst>
          </a:custGeom>
          <a:blipFill>
            <a:blip r:embed="rId2"/>
            <a:stretch>
              <a:fillRect l="-23125" t="-22785" r="-16671" b="-21673"/>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021944" y="753688"/>
            <a:ext cx="4648112" cy="833083"/>
          </a:xfrm>
          <a:prstGeom prst="rect">
            <a:avLst/>
          </a:prstGeom>
        </p:spPr>
        <p:txBody>
          <a:bodyPr anchor="t" rtlCol="false" tIns="0" lIns="0" bIns="0" rIns="0">
            <a:spAutoFit/>
          </a:bodyPr>
          <a:lstStyle/>
          <a:p>
            <a:pPr algn="ctr">
              <a:lnSpc>
                <a:spcPts val="3426"/>
              </a:lnSpc>
            </a:pPr>
            <a:r>
              <a:rPr lang="en-US" sz="2447">
                <a:solidFill>
                  <a:srgbClr val="1B1B1B"/>
                </a:solidFill>
                <a:latin typeface="Glacial Indifference"/>
                <a:ea typeface="Glacial Indifference"/>
                <a:cs typeface="Glacial Indifference"/>
                <a:sym typeface="Glacial Indifference"/>
              </a:rPr>
              <a:t>Actualmente tenemos varios proyectos en desarrollo. </a:t>
            </a:r>
          </a:p>
        </p:txBody>
      </p:sp>
      <p:sp>
        <p:nvSpPr>
          <p:cNvPr name="Freeform 3" id="3"/>
          <p:cNvSpPr/>
          <p:nvPr/>
        </p:nvSpPr>
        <p:spPr>
          <a:xfrm flipH="false" flipV="false" rot="0">
            <a:off x="0" y="2040239"/>
            <a:ext cx="1651901" cy="2456170"/>
          </a:xfrm>
          <a:custGeom>
            <a:avLst/>
            <a:gdLst/>
            <a:ahLst/>
            <a:cxnLst/>
            <a:rect r="r" b="b" t="t" l="l"/>
            <a:pathLst>
              <a:path h="2456170" w="1651901">
                <a:moveTo>
                  <a:pt x="0" y="0"/>
                </a:moveTo>
                <a:lnTo>
                  <a:pt x="1651901" y="0"/>
                </a:lnTo>
                <a:lnTo>
                  <a:pt x="1651901" y="2456169"/>
                </a:lnTo>
                <a:lnTo>
                  <a:pt x="0" y="2456169"/>
                </a:lnTo>
                <a:lnTo>
                  <a:pt x="0" y="0"/>
                </a:lnTo>
                <a:close/>
              </a:path>
            </a:pathLst>
          </a:custGeom>
          <a:blipFill>
            <a:blip r:embed="rId2"/>
            <a:stretch>
              <a:fillRect l="-90778" t="0" r="-32391" b="0"/>
            </a:stretch>
          </a:blipFill>
        </p:spPr>
      </p:sp>
      <p:sp>
        <p:nvSpPr>
          <p:cNvPr name="TextBox 4" id="4"/>
          <p:cNvSpPr txBox="true"/>
          <p:nvPr/>
        </p:nvSpPr>
        <p:spPr>
          <a:xfrm rot="0">
            <a:off x="656686" y="2426617"/>
            <a:ext cx="973452" cy="442229"/>
          </a:xfrm>
          <a:prstGeom prst="rect">
            <a:avLst/>
          </a:prstGeom>
        </p:spPr>
        <p:txBody>
          <a:bodyPr anchor="t" rtlCol="false" tIns="0" lIns="0" bIns="0" rIns="0">
            <a:spAutoFit/>
          </a:bodyPr>
          <a:lstStyle/>
          <a:p>
            <a:pPr algn="ctr">
              <a:lnSpc>
                <a:spcPts val="1629"/>
              </a:lnSpc>
            </a:pPr>
            <a:r>
              <a:rPr lang="en-US" sz="1629">
                <a:solidFill>
                  <a:srgbClr val="B0916C"/>
                </a:solidFill>
                <a:latin typeface="The Seasons"/>
                <a:ea typeface="The Seasons"/>
                <a:cs typeface="The Seasons"/>
                <a:sym typeface="The Seasons"/>
              </a:rPr>
              <a:t>El último domingo</a:t>
            </a:r>
          </a:p>
        </p:txBody>
      </p:sp>
      <p:sp>
        <p:nvSpPr>
          <p:cNvPr name="TextBox 5" id="5"/>
          <p:cNvSpPr txBox="true"/>
          <p:nvPr/>
        </p:nvSpPr>
        <p:spPr>
          <a:xfrm rot="0">
            <a:off x="705773" y="3025765"/>
            <a:ext cx="875278" cy="212361"/>
          </a:xfrm>
          <a:prstGeom prst="rect">
            <a:avLst/>
          </a:prstGeom>
        </p:spPr>
        <p:txBody>
          <a:bodyPr anchor="t" rtlCol="false" tIns="0" lIns="0" bIns="0" rIns="0">
            <a:spAutoFit/>
          </a:bodyPr>
          <a:lstStyle/>
          <a:p>
            <a:pPr algn="ctr" marL="0" indent="0" lvl="0">
              <a:lnSpc>
                <a:spcPts val="898"/>
              </a:lnSpc>
            </a:pPr>
            <a:r>
              <a:rPr lang="en-US" sz="748">
                <a:solidFill>
                  <a:srgbClr val="FFFFFF"/>
                </a:solidFill>
                <a:latin typeface="Antonio"/>
                <a:ea typeface="Antonio"/>
                <a:cs typeface="Antonio"/>
                <a:sym typeface="Antonio"/>
              </a:rPr>
              <a:t>Escrito y dirigido por Salva Martos Cortés</a:t>
            </a:r>
          </a:p>
        </p:txBody>
      </p:sp>
      <p:sp>
        <p:nvSpPr>
          <p:cNvPr name="Freeform 6" id="6"/>
          <p:cNvSpPr/>
          <p:nvPr/>
        </p:nvSpPr>
        <p:spPr>
          <a:xfrm flipH="false" flipV="false" rot="0">
            <a:off x="1651901" y="2040239"/>
            <a:ext cx="1754252" cy="2471662"/>
          </a:xfrm>
          <a:custGeom>
            <a:avLst/>
            <a:gdLst/>
            <a:ahLst/>
            <a:cxnLst/>
            <a:rect r="r" b="b" t="t" l="l"/>
            <a:pathLst>
              <a:path h="2471662" w="1754252">
                <a:moveTo>
                  <a:pt x="0" y="0"/>
                </a:moveTo>
                <a:lnTo>
                  <a:pt x="1754252" y="0"/>
                </a:lnTo>
                <a:lnTo>
                  <a:pt x="1754252" y="2471662"/>
                </a:lnTo>
                <a:lnTo>
                  <a:pt x="0" y="2471662"/>
                </a:lnTo>
                <a:lnTo>
                  <a:pt x="0" y="0"/>
                </a:lnTo>
                <a:close/>
              </a:path>
            </a:pathLst>
          </a:custGeom>
          <a:blipFill>
            <a:blip r:embed="rId3"/>
            <a:stretch>
              <a:fillRect l="0" t="0" r="0" b="0"/>
            </a:stretch>
          </a:blipFill>
        </p:spPr>
      </p:sp>
      <p:sp>
        <p:nvSpPr>
          <p:cNvPr name="Freeform 7" id="7"/>
          <p:cNvSpPr/>
          <p:nvPr/>
        </p:nvSpPr>
        <p:spPr>
          <a:xfrm flipH="false" flipV="false" rot="0">
            <a:off x="3427001" y="2040239"/>
            <a:ext cx="1875933" cy="2471662"/>
          </a:xfrm>
          <a:custGeom>
            <a:avLst/>
            <a:gdLst/>
            <a:ahLst/>
            <a:cxnLst/>
            <a:rect r="r" b="b" t="t" l="l"/>
            <a:pathLst>
              <a:path h="2471662" w="1875933">
                <a:moveTo>
                  <a:pt x="0" y="0"/>
                </a:moveTo>
                <a:lnTo>
                  <a:pt x="1875933" y="0"/>
                </a:lnTo>
                <a:lnTo>
                  <a:pt x="1875933" y="2471662"/>
                </a:lnTo>
                <a:lnTo>
                  <a:pt x="0" y="2471662"/>
                </a:lnTo>
                <a:lnTo>
                  <a:pt x="0" y="0"/>
                </a:lnTo>
                <a:close/>
              </a:path>
            </a:pathLst>
          </a:custGeom>
          <a:blipFill>
            <a:blip r:embed="rId4"/>
            <a:stretch>
              <a:fillRect l="-56318" t="0" r="-34512" b="-44836"/>
            </a:stretch>
          </a:blipFill>
        </p:spPr>
      </p:sp>
      <p:sp>
        <p:nvSpPr>
          <p:cNvPr name="TextBox 8" id="8"/>
          <p:cNvSpPr txBox="true"/>
          <p:nvPr/>
        </p:nvSpPr>
        <p:spPr>
          <a:xfrm rot="-5400000">
            <a:off x="2740530" y="3159542"/>
            <a:ext cx="1966091" cy="248549"/>
          </a:xfrm>
          <a:prstGeom prst="rect">
            <a:avLst/>
          </a:prstGeom>
        </p:spPr>
        <p:txBody>
          <a:bodyPr anchor="t" rtlCol="false" tIns="0" lIns="0" bIns="0" rIns="0">
            <a:spAutoFit/>
          </a:bodyPr>
          <a:lstStyle/>
          <a:p>
            <a:pPr algn="r">
              <a:lnSpc>
                <a:spcPts val="1759"/>
              </a:lnSpc>
            </a:pPr>
            <a:r>
              <a:rPr lang="en-US" sz="1954">
                <a:solidFill>
                  <a:srgbClr val="FFFFFF"/>
                </a:solidFill>
                <a:latin typeface="Barlow Condensed Bold"/>
                <a:ea typeface="Barlow Condensed Bold"/>
                <a:cs typeface="Barlow Condensed Bold"/>
                <a:sym typeface="Barlow Condensed Bold"/>
              </a:rPr>
              <a:t>NULÍPARA</a:t>
            </a:r>
          </a:p>
        </p:txBody>
      </p:sp>
      <p:sp>
        <p:nvSpPr>
          <p:cNvPr name="TextBox 9" id="9"/>
          <p:cNvSpPr txBox="true"/>
          <p:nvPr/>
        </p:nvSpPr>
        <p:spPr>
          <a:xfrm rot="0">
            <a:off x="3551676" y="4236931"/>
            <a:ext cx="492115" cy="207109"/>
          </a:xfrm>
          <a:prstGeom prst="rect">
            <a:avLst/>
          </a:prstGeom>
        </p:spPr>
        <p:txBody>
          <a:bodyPr anchor="t" rtlCol="false" tIns="0" lIns="0" bIns="0" rIns="0">
            <a:spAutoFit/>
          </a:bodyPr>
          <a:lstStyle/>
          <a:p>
            <a:pPr algn="ctr">
              <a:lnSpc>
                <a:spcPts val="845"/>
              </a:lnSpc>
            </a:pPr>
            <a:r>
              <a:rPr lang="en-US" sz="604">
                <a:solidFill>
                  <a:srgbClr val="FFFFFF"/>
                </a:solidFill>
                <a:latin typeface="Barlow Condensed Bold"/>
                <a:ea typeface="Barlow Condensed Bold"/>
                <a:cs typeface="Barlow Condensed Bold"/>
                <a:sym typeface="Barlow Condensed Bold"/>
              </a:rPr>
              <a:t>Guión original </a:t>
            </a:r>
          </a:p>
          <a:p>
            <a:pPr algn="ctr">
              <a:lnSpc>
                <a:spcPts val="845"/>
              </a:lnSpc>
              <a:spcBef>
                <a:spcPct val="0"/>
              </a:spcBef>
            </a:pPr>
            <a:r>
              <a:rPr lang="en-US" sz="604">
                <a:solidFill>
                  <a:srgbClr val="FFFFFF"/>
                </a:solidFill>
                <a:latin typeface="Barlow Condensed Bold"/>
                <a:ea typeface="Barlow Condensed Bold"/>
                <a:cs typeface="Barlow Condensed Bold"/>
                <a:sym typeface="Barlow Condensed Bold"/>
              </a:rPr>
              <a:t>Carmen Águila</a:t>
            </a:r>
          </a:p>
        </p:txBody>
      </p:sp>
      <p:sp>
        <p:nvSpPr>
          <p:cNvPr name="Freeform 10" id="10"/>
          <p:cNvSpPr/>
          <p:nvPr/>
        </p:nvSpPr>
        <p:spPr>
          <a:xfrm flipH="false" flipV="false" rot="0">
            <a:off x="5323781" y="2055731"/>
            <a:ext cx="1768904" cy="2456170"/>
          </a:xfrm>
          <a:custGeom>
            <a:avLst/>
            <a:gdLst/>
            <a:ahLst/>
            <a:cxnLst/>
            <a:rect r="r" b="b" t="t" l="l"/>
            <a:pathLst>
              <a:path h="2456170" w="1768904">
                <a:moveTo>
                  <a:pt x="0" y="0"/>
                </a:moveTo>
                <a:lnTo>
                  <a:pt x="1768904" y="0"/>
                </a:lnTo>
                <a:lnTo>
                  <a:pt x="1768904" y="2456170"/>
                </a:lnTo>
                <a:lnTo>
                  <a:pt x="0" y="2456170"/>
                </a:lnTo>
                <a:lnTo>
                  <a:pt x="0" y="0"/>
                </a:lnTo>
                <a:close/>
              </a:path>
            </a:pathLst>
          </a:custGeom>
          <a:blipFill>
            <a:blip r:embed="rId5"/>
            <a:stretch>
              <a:fillRect l="-47960" t="0" r="-48878" b="0"/>
            </a:stretch>
          </a:blipFill>
        </p:spPr>
      </p:sp>
      <p:sp>
        <p:nvSpPr>
          <p:cNvPr name="Freeform 11" id="11"/>
          <p:cNvSpPr/>
          <p:nvPr/>
        </p:nvSpPr>
        <p:spPr>
          <a:xfrm flipH="false" flipV="false" rot="0">
            <a:off x="7113533" y="2055731"/>
            <a:ext cx="1762232" cy="2456170"/>
          </a:xfrm>
          <a:custGeom>
            <a:avLst/>
            <a:gdLst/>
            <a:ahLst/>
            <a:cxnLst/>
            <a:rect r="r" b="b" t="t" l="l"/>
            <a:pathLst>
              <a:path h="2456170" w="1762232">
                <a:moveTo>
                  <a:pt x="0" y="0"/>
                </a:moveTo>
                <a:lnTo>
                  <a:pt x="1762231" y="0"/>
                </a:lnTo>
                <a:lnTo>
                  <a:pt x="1762231" y="2456170"/>
                </a:lnTo>
                <a:lnTo>
                  <a:pt x="0" y="2456170"/>
                </a:lnTo>
                <a:lnTo>
                  <a:pt x="0" y="0"/>
                </a:lnTo>
                <a:close/>
              </a:path>
            </a:pathLst>
          </a:custGeom>
          <a:blipFill>
            <a:blip r:embed="rId6"/>
            <a:stretch>
              <a:fillRect l="0" t="0" r="-100341" b="-1156"/>
            </a:stretch>
          </a:blipFill>
        </p:spPr>
      </p:sp>
      <p:sp>
        <p:nvSpPr>
          <p:cNvPr name="Freeform 12" id="12"/>
          <p:cNvSpPr/>
          <p:nvPr/>
        </p:nvSpPr>
        <p:spPr>
          <a:xfrm flipH="false" flipV="false" rot="0">
            <a:off x="8896612" y="2047586"/>
            <a:ext cx="1795388" cy="2464315"/>
          </a:xfrm>
          <a:custGeom>
            <a:avLst/>
            <a:gdLst/>
            <a:ahLst/>
            <a:cxnLst/>
            <a:rect r="r" b="b" t="t" l="l"/>
            <a:pathLst>
              <a:path h="2464315" w="1795388">
                <a:moveTo>
                  <a:pt x="0" y="0"/>
                </a:moveTo>
                <a:lnTo>
                  <a:pt x="1795388" y="0"/>
                </a:lnTo>
                <a:lnTo>
                  <a:pt x="1795388" y="2464315"/>
                </a:lnTo>
                <a:lnTo>
                  <a:pt x="0" y="2464315"/>
                </a:lnTo>
                <a:lnTo>
                  <a:pt x="0" y="0"/>
                </a:lnTo>
                <a:close/>
              </a:path>
            </a:pathLst>
          </a:custGeom>
          <a:blipFill>
            <a:blip r:embed="rId7"/>
            <a:stretch>
              <a:fillRect l="-13280" t="0" r="-10210" b="-12462"/>
            </a:stretch>
          </a:blipFill>
        </p:spPr>
      </p:sp>
      <p:sp>
        <p:nvSpPr>
          <p:cNvPr name="TextBox 13" id="13"/>
          <p:cNvSpPr txBox="true"/>
          <p:nvPr/>
        </p:nvSpPr>
        <p:spPr>
          <a:xfrm rot="0">
            <a:off x="3021944" y="5018920"/>
            <a:ext cx="4648112" cy="2104508"/>
          </a:xfrm>
          <a:prstGeom prst="rect">
            <a:avLst/>
          </a:prstGeom>
        </p:spPr>
        <p:txBody>
          <a:bodyPr anchor="t" rtlCol="false" tIns="0" lIns="0" bIns="0" rIns="0">
            <a:spAutoFit/>
          </a:bodyPr>
          <a:lstStyle/>
          <a:p>
            <a:pPr algn="ctr">
              <a:lnSpc>
                <a:spcPts val="3426"/>
              </a:lnSpc>
            </a:pPr>
            <a:r>
              <a:rPr lang="en-US" sz="2447">
                <a:solidFill>
                  <a:srgbClr val="1B1B1B"/>
                </a:solidFill>
                <a:latin typeface="Glacial Indifference"/>
                <a:ea typeface="Glacial Indifference"/>
                <a:cs typeface="Glacial Indifference"/>
                <a:sym typeface="Glacial Indifference"/>
              </a:rPr>
              <a:t>Partimos de la financiación asegurada del 30% por incentivo fiscal en todos ellos. Pero sigue leyendo...</a:t>
            </a:r>
          </a:p>
          <a:p>
            <a:pPr algn="ctr">
              <a:lnSpc>
                <a:spcPts val="3426"/>
              </a:lnSpc>
            </a:pPr>
            <a:r>
              <a:rPr lang="en-US" sz="2447">
                <a:solidFill>
                  <a:srgbClr val="1B1B1B"/>
                </a:solidFill>
                <a:latin typeface="Glacial Indifference"/>
                <a:ea typeface="Glacial Indifference"/>
                <a:cs typeface="Glacial Indifference"/>
                <a:sym typeface="Glacial Indifference"/>
              </a:rPr>
              <a:t>no vamos a adelantar el final.</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346000" cy="3780000"/>
          </a:xfrm>
          <a:custGeom>
            <a:avLst/>
            <a:gdLst/>
            <a:ahLst/>
            <a:cxnLst/>
            <a:rect r="r" b="b" t="t" l="l"/>
            <a:pathLst>
              <a:path h="3780000" w="5346000">
                <a:moveTo>
                  <a:pt x="0" y="0"/>
                </a:moveTo>
                <a:lnTo>
                  <a:pt x="5346000" y="0"/>
                </a:lnTo>
                <a:lnTo>
                  <a:pt x="5346000" y="3780000"/>
                </a:lnTo>
                <a:lnTo>
                  <a:pt x="0" y="3780000"/>
                </a:lnTo>
                <a:lnTo>
                  <a:pt x="0" y="0"/>
                </a:lnTo>
                <a:close/>
              </a:path>
            </a:pathLst>
          </a:custGeom>
          <a:blipFill>
            <a:blip r:embed="rId2"/>
            <a:stretch>
              <a:fillRect l="-3063" t="0" r="-3063" b="0"/>
            </a:stretch>
          </a:blipFill>
        </p:spPr>
      </p:sp>
      <p:sp>
        <p:nvSpPr>
          <p:cNvPr name="TextBox 3" id="3"/>
          <p:cNvSpPr txBox="true"/>
          <p:nvPr/>
        </p:nvSpPr>
        <p:spPr>
          <a:xfrm rot="0">
            <a:off x="2673000" y="420886"/>
            <a:ext cx="2307837" cy="1042433"/>
          </a:xfrm>
          <a:prstGeom prst="rect">
            <a:avLst/>
          </a:prstGeom>
        </p:spPr>
        <p:txBody>
          <a:bodyPr anchor="t" rtlCol="false" tIns="0" lIns="0" bIns="0" rIns="0">
            <a:spAutoFit/>
          </a:bodyPr>
          <a:lstStyle/>
          <a:p>
            <a:pPr algn="ctr">
              <a:lnSpc>
                <a:spcPts val="3864"/>
              </a:lnSpc>
            </a:pPr>
            <a:r>
              <a:rPr lang="en-US" sz="3864">
                <a:solidFill>
                  <a:srgbClr val="B0916C"/>
                </a:solidFill>
                <a:latin typeface="The Seasons"/>
                <a:ea typeface="The Seasons"/>
                <a:cs typeface="The Seasons"/>
                <a:sym typeface="The Seasons"/>
              </a:rPr>
              <a:t>El último domingo</a:t>
            </a:r>
          </a:p>
        </p:txBody>
      </p:sp>
      <p:sp>
        <p:nvSpPr>
          <p:cNvPr name="TextBox 4" id="4"/>
          <p:cNvSpPr txBox="true"/>
          <p:nvPr/>
        </p:nvSpPr>
        <p:spPr>
          <a:xfrm rot="0">
            <a:off x="3333238" y="1472844"/>
            <a:ext cx="1347037" cy="331953"/>
          </a:xfrm>
          <a:prstGeom prst="rect">
            <a:avLst/>
          </a:prstGeom>
        </p:spPr>
        <p:txBody>
          <a:bodyPr anchor="t" rtlCol="false" tIns="0" lIns="0" bIns="0" rIns="0">
            <a:spAutoFit/>
          </a:bodyPr>
          <a:lstStyle/>
          <a:p>
            <a:pPr algn="ctr" marL="0" indent="0" lvl="0">
              <a:lnSpc>
                <a:spcPts val="1382"/>
              </a:lnSpc>
            </a:pPr>
            <a:r>
              <a:rPr lang="en-US" sz="1151">
                <a:solidFill>
                  <a:srgbClr val="FFFFFF"/>
                </a:solidFill>
                <a:latin typeface="Antonio"/>
                <a:ea typeface="Antonio"/>
                <a:cs typeface="Antonio"/>
                <a:sym typeface="Antonio"/>
              </a:rPr>
              <a:t>Escrito y dirigido por Salva Martos Cortés</a:t>
            </a:r>
          </a:p>
        </p:txBody>
      </p:sp>
      <p:sp>
        <p:nvSpPr>
          <p:cNvPr name="TextBox 5" id="5"/>
          <p:cNvSpPr txBox="true"/>
          <p:nvPr/>
        </p:nvSpPr>
        <p:spPr>
          <a:xfrm rot="0">
            <a:off x="577411" y="4288573"/>
            <a:ext cx="3633073" cy="158572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Cortometraje escrito y dirigido por Salva Martos Cortés</a:t>
            </a:r>
          </a:p>
          <a:p>
            <a:pPr algn="l">
              <a:lnSpc>
                <a:spcPts val="2604"/>
              </a:lnSpc>
            </a:pPr>
            <a:r>
              <a:rPr lang="en-US" sz="1200">
                <a:solidFill>
                  <a:srgbClr val="000000"/>
                </a:solidFill>
                <a:latin typeface="Glacial Indifference"/>
                <a:ea typeface="Glacial Indifference"/>
                <a:cs typeface="Glacial Indifference"/>
                <a:sym typeface="Glacial Indifference"/>
              </a:rPr>
              <a:t>Producido por Thisability.</a:t>
            </a:r>
          </a:p>
          <a:p>
            <a:pPr algn="l">
              <a:lnSpc>
                <a:spcPts val="2604"/>
              </a:lnSpc>
            </a:pPr>
            <a:r>
              <a:rPr lang="en-US" sz="1200">
                <a:solidFill>
                  <a:srgbClr val="000000"/>
                </a:solidFill>
                <a:latin typeface="Glacial Indifference"/>
                <a:ea typeface="Glacial Indifference"/>
                <a:cs typeface="Glacial Indifference"/>
                <a:sym typeface="Glacial Indifference"/>
              </a:rPr>
              <a:t>Producción ejecutiva: Carmen Águila y Jennifer Rubio</a:t>
            </a:r>
          </a:p>
          <a:p>
            <a:pPr algn="l">
              <a:lnSpc>
                <a:spcPts val="2604"/>
              </a:lnSpc>
            </a:pPr>
            <a:r>
              <a:rPr lang="en-US" sz="1200">
                <a:solidFill>
                  <a:srgbClr val="000000"/>
                </a:solidFill>
                <a:latin typeface="Glacial Indifference"/>
                <a:ea typeface="Glacial Indifference"/>
                <a:cs typeface="Glacial Indifference"/>
                <a:sym typeface="Glacial Indifference"/>
              </a:rPr>
              <a:t>Casting: Jennifer Rubio y Carmen Águila</a:t>
            </a:r>
          </a:p>
          <a:p>
            <a:pPr algn="l">
              <a:lnSpc>
                <a:spcPts val="2604"/>
              </a:lnSpc>
            </a:pPr>
          </a:p>
        </p:txBody>
      </p:sp>
      <p:sp>
        <p:nvSpPr>
          <p:cNvPr name="TextBox 6" id="6"/>
          <p:cNvSpPr txBox="true"/>
          <p:nvPr/>
        </p:nvSpPr>
        <p:spPr>
          <a:xfrm rot="0">
            <a:off x="577411" y="5759995"/>
            <a:ext cx="3643074" cy="12618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Género: Ficción, drama.</a:t>
            </a:r>
          </a:p>
          <a:p>
            <a:pPr algn="l">
              <a:lnSpc>
                <a:spcPts val="2604"/>
              </a:lnSpc>
            </a:pPr>
            <a:r>
              <a:rPr lang="en-US" sz="1200">
                <a:solidFill>
                  <a:srgbClr val="000000"/>
                </a:solidFill>
                <a:latin typeface="Glacial Indifference"/>
                <a:ea typeface="Glacial Indifference"/>
                <a:cs typeface="Glacial Indifference"/>
                <a:sym typeface="Glacial Indifference"/>
              </a:rPr>
              <a:t>Público objetivo: Mujeres y hombres mayores de 16 años</a:t>
            </a:r>
          </a:p>
          <a:p>
            <a:pPr algn="l">
              <a:lnSpc>
                <a:spcPts val="2604"/>
              </a:lnSpc>
            </a:pPr>
            <a:r>
              <a:rPr lang="en-US" sz="1200">
                <a:solidFill>
                  <a:srgbClr val="000000"/>
                </a:solidFill>
                <a:latin typeface="Glacial Indifference"/>
                <a:ea typeface="Glacial Indifference"/>
                <a:cs typeface="Glacial Indifference"/>
                <a:sym typeface="Glacial Indifference"/>
              </a:rPr>
              <a:t>Duración: 14'</a:t>
            </a:r>
          </a:p>
          <a:p>
            <a:pPr algn="l">
              <a:lnSpc>
                <a:spcPts val="2604"/>
              </a:lnSpc>
            </a:pPr>
            <a:r>
              <a:rPr lang="en-US" sz="1200">
                <a:solidFill>
                  <a:srgbClr val="000000"/>
                </a:solidFill>
                <a:latin typeface="Glacial Indifference"/>
                <a:ea typeface="Glacial Indifference"/>
                <a:cs typeface="Glacial Indifference"/>
                <a:sym typeface="Glacial Indifference"/>
              </a:rPr>
              <a:t>Idioma Castellano</a:t>
            </a:r>
          </a:p>
        </p:txBody>
      </p:sp>
      <p:sp>
        <p:nvSpPr>
          <p:cNvPr name="TextBox 7" id="7"/>
          <p:cNvSpPr txBox="true"/>
          <p:nvPr/>
        </p:nvSpPr>
        <p:spPr>
          <a:xfrm rot="0">
            <a:off x="5713700" y="2135483"/>
            <a:ext cx="4347174" cy="38526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Silvia y Lucía son dos mujeres que llevan manteniendo desde hace años una relación amorosa en el más absoluto secreto.</a:t>
            </a:r>
          </a:p>
          <a:p>
            <a:pPr algn="l">
              <a:lnSpc>
                <a:spcPts val="2604"/>
              </a:lnSpc>
            </a:pPr>
          </a:p>
          <a:p>
            <a:pPr algn="l">
              <a:lnSpc>
                <a:spcPts val="2604"/>
              </a:lnSpc>
            </a:pPr>
            <a:r>
              <a:rPr lang="en-US" sz="1200">
                <a:solidFill>
                  <a:srgbClr val="000000"/>
                </a:solidFill>
                <a:latin typeface="Glacial Indifference"/>
                <a:ea typeface="Glacial Indifference"/>
                <a:cs typeface="Glacial Indifference"/>
                <a:sym typeface="Glacial Indifference"/>
              </a:rPr>
              <a:t>Una mañana de domingo, mientras las dos caminan por el bosque que vio nacer su amor, Silvia le comunica a Lucía que quiere dejar de verla. Sólo ella sabe el motivo. </a:t>
            </a:r>
          </a:p>
          <a:p>
            <a:pPr algn="l">
              <a:lnSpc>
                <a:spcPts val="2604"/>
              </a:lnSpc>
            </a:pPr>
          </a:p>
          <a:p>
            <a:pPr algn="l">
              <a:lnSpc>
                <a:spcPts val="2604"/>
              </a:lnSpc>
            </a:pPr>
            <a:r>
              <a:rPr lang="en-US" sz="1200">
                <a:solidFill>
                  <a:srgbClr val="000000"/>
                </a:solidFill>
                <a:latin typeface="Glacial Indifference"/>
                <a:ea typeface="Glacial Indifference"/>
                <a:cs typeface="Glacial Indifference"/>
                <a:sym typeface="Glacial Indifference"/>
              </a:rPr>
              <a:t>Lucia hará todo lo posible para mantener a Silvia de su lado, pero a veces el deseo no es suficiente... y el amor tampoco.</a:t>
            </a:r>
          </a:p>
          <a:p>
            <a:pPr algn="l">
              <a:lnSpc>
                <a:spcPts val="2604"/>
              </a:lnSpc>
            </a:pPr>
          </a:p>
          <a:p>
            <a:pPr algn="l">
              <a:lnSpc>
                <a:spcPts val="2604"/>
              </a:lnSpc>
            </a:pPr>
            <a:r>
              <a:rPr lang="en-US" sz="1200">
                <a:solidFill>
                  <a:srgbClr val="000000"/>
                </a:solidFill>
                <a:latin typeface="Glacial Indifference"/>
                <a:ea typeface="Glacial Indifference"/>
                <a:cs typeface="Glacial Indifference"/>
                <a:sym typeface="Glacial Indifference"/>
              </a:rPr>
              <a:t>Silvia y Lucía vivirán el último domingo. Un domingo que no olvidarán jamás.</a:t>
            </a:r>
          </a:p>
        </p:txBody>
      </p:sp>
      <p:sp>
        <p:nvSpPr>
          <p:cNvPr name="TextBox 8" id="8"/>
          <p:cNvSpPr txBox="true"/>
          <p:nvPr/>
        </p:nvSpPr>
        <p:spPr>
          <a:xfrm rot="0">
            <a:off x="6110428" y="689325"/>
            <a:ext cx="3553720" cy="547810"/>
          </a:xfrm>
          <a:prstGeom prst="rect">
            <a:avLst/>
          </a:prstGeom>
        </p:spPr>
        <p:txBody>
          <a:bodyPr anchor="t" rtlCol="false" tIns="0" lIns="0" bIns="0" rIns="0">
            <a:spAutoFit/>
          </a:bodyPr>
          <a:lstStyle/>
          <a:p>
            <a:pPr algn="ctr">
              <a:lnSpc>
                <a:spcPts val="4455"/>
              </a:lnSpc>
            </a:pPr>
            <a:r>
              <a:rPr lang="en-US" b="true" sz="3182">
                <a:solidFill>
                  <a:srgbClr val="1B1B1B"/>
                </a:solidFill>
                <a:latin typeface="Glacial Indifference Bold"/>
                <a:ea typeface="Glacial Indifference Bold"/>
                <a:cs typeface="Glacial Indifference Bold"/>
                <a:sym typeface="Glacial Indifference Bold"/>
              </a:rPr>
              <a:t>El último domingo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77411" y="4288573"/>
            <a:ext cx="3493532" cy="158572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Cortometraje escrito y dirigido por Armando Molina</a:t>
            </a:r>
          </a:p>
          <a:p>
            <a:pPr algn="l">
              <a:lnSpc>
                <a:spcPts val="2604"/>
              </a:lnSpc>
            </a:pPr>
            <a:r>
              <a:rPr lang="en-US" sz="1200">
                <a:solidFill>
                  <a:srgbClr val="000000"/>
                </a:solidFill>
                <a:latin typeface="Glacial Indifference"/>
                <a:ea typeface="Glacial Indifference"/>
                <a:cs typeface="Glacial Indifference"/>
                <a:sym typeface="Glacial Indifference"/>
              </a:rPr>
              <a:t>Producido por Thisability.</a:t>
            </a:r>
          </a:p>
          <a:p>
            <a:pPr algn="l">
              <a:lnSpc>
                <a:spcPts val="2604"/>
              </a:lnSpc>
            </a:pPr>
            <a:r>
              <a:rPr lang="en-US" sz="1200">
                <a:solidFill>
                  <a:srgbClr val="000000"/>
                </a:solidFill>
                <a:latin typeface="Glacial Indifference"/>
                <a:ea typeface="Glacial Indifference"/>
                <a:cs typeface="Glacial Indifference"/>
                <a:sym typeface="Glacial Indifference"/>
              </a:rPr>
              <a:t>Producción ejecutiva: Carmen Águila y Jennifer Rubio</a:t>
            </a:r>
          </a:p>
          <a:p>
            <a:pPr algn="l">
              <a:lnSpc>
                <a:spcPts val="2604"/>
              </a:lnSpc>
            </a:pPr>
            <a:r>
              <a:rPr lang="en-US" sz="1200">
                <a:solidFill>
                  <a:srgbClr val="000000"/>
                </a:solidFill>
                <a:latin typeface="Glacial Indifference"/>
                <a:ea typeface="Glacial Indifference"/>
                <a:cs typeface="Glacial Indifference"/>
                <a:sym typeface="Glacial Indifference"/>
              </a:rPr>
              <a:t>Casting:  Por determinar</a:t>
            </a:r>
          </a:p>
          <a:p>
            <a:pPr algn="l">
              <a:lnSpc>
                <a:spcPts val="2604"/>
              </a:lnSpc>
            </a:pPr>
          </a:p>
        </p:txBody>
      </p:sp>
      <p:sp>
        <p:nvSpPr>
          <p:cNvPr name="TextBox 3" id="3"/>
          <p:cNvSpPr txBox="true"/>
          <p:nvPr/>
        </p:nvSpPr>
        <p:spPr>
          <a:xfrm rot="0">
            <a:off x="577411" y="5636849"/>
            <a:ext cx="3643074" cy="12618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Género: Ficción, drama familiar.</a:t>
            </a:r>
          </a:p>
          <a:p>
            <a:pPr algn="l">
              <a:lnSpc>
                <a:spcPts val="2604"/>
              </a:lnSpc>
            </a:pPr>
            <a:r>
              <a:rPr lang="en-US" sz="1200">
                <a:solidFill>
                  <a:srgbClr val="000000"/>
                </a:solidFill>
                <a:latin typeface="Glacial Indifference"/>
                <a:ea typeface="Glacial Indifference"/>
                <a:cs typeface="Glacial Indifference"/>
                <a:sym typeface="Glacial Indifference"/>
              </a:rPr>
              <a:t>Público objetivo: Mujeres y hombres mayores de 16 años</a:t>
            </a:r>
          </a:p>
          <a:p>
            <a:pPr algn="l">
              <a:lnSpc>
                <a:spcPts val="2604"/>
              </a:lnSpc>
            </a:pPr>
            <a:r>
              <a:rPr lang="en-US" sz="1200">
                <a:solidFill>
                  <a:srgbClr val="000000"/>
                </a:solidFill>
                <a:latin typeface="Glacial Indifference"/>
                <a:ea typeface="Glacial Indifference"/>
                <a:cs typeface="Glacial Indifference"/>
                <a:sym typeface="Glacial Indifference"/>
              </a:rPr>
              <a:t>Duración: 12'</a:t>
            </a:r>
          </a:p>
          <a:p>
            <a:pPr algn="l">
              <a:lnSpc>
                <a:spcPts val="2604"/>
              </a:lnSpc>
            </a:pPr>
            <a:r>
              <a:rPr lang="en-US" sz="1200">
                <a:solidFill>
                  <a:srgbClr val="000000"/>
                </a:solidFill>
                <a:latin typeface="Glacial Indifference"/>
                <a:ea typeface="Glacial Indifference"/>
                <a:cs typeface="Glacial Indifference"/>
                <a:sym typeface="Glacial Indifference"/>
              </a:rPr>
              <a:t>Idioma Castellano</a:t>
            </a:r>
          </a:p>
        </p:txBody>
      </p:sp>
      <p:sp>
        <p:nvSpPr>
          <p:cNvPr name="TextBox 4" id="4"/>
          <p:cNvSpPr txBox="true"/>
          <p:nvPr/>
        </p:nvSpPr>
        <p:spPr>
          <a:xfrm rot="0">
            <a:off x="5713700" y="1624253"/>
            <a:ext cx="4347174" cy="4824222"/>
          </a:xfrm>
          <a:prstGeom prst="rect">
            <a:avLst/>
          </a:prstGeom>
        </p:spPr>
        <p:txBody>
          <a:bodyPr anchor="t" rtlCol="false" tIns="0" lIns="0" bIns="0" rIns="0">
            <a:spAutoFit/>
          </a:bodyPr>
          <a:lstStyle/>
          <a:p>
            <a:pPr algn="l">
              <a:lnSpc>
                <a:spcPts val="2604"/>
              </a:lnSpc>
            </a:pPr>
            <a:r>
              <a:rPr lang="en-US" sz="1200" spc="117">
                <a:solidFill>
                  <a:srgbClr val="000000"/>
                </a:solidFill>
                <a:latin typeface="Glacial Indifference"/>
                <a:ea typeface="Glacial Indifference"/>
                <a:cs typeface="Glacial Indifference"/>
                <a:sym typeface="Glacial Indifference"/>
              </a:rPr>
              <a:t>Alicia, de 35 años, se sumerge en viejos vídeos familiares mientras se prepara para la boda de su hermana Carla. Los recuerdos felices contrastan con la tragedia que golpea a la familia: su padre fallece inesperadamente en casa. Alicia, decidida a no arruinar el día más importante de Carla, convence a su madre, Rosa, de mantener en secreto la muerte hasta después de la boda.</a:t>
            </a:r>
          </a:p>
          <a:p>
            <a:pPr algn="l">
              <a:lnSpc>
                <a:spcPts val="2604"/>
              </a:lnSpc>
            </a:pPr>
          </a:p>
          <a:p>
            <a:pPr algn="l">
              <a:lnSpc>
                <a:spcPts val="2604"/>
              </a:lnSpc>
            </a:pPr>
            <a:r>
              <a:rPr lang="en-US" sz="1200" spc="117">
                <a:solidFill>
                  <a:srgbClr val="000000"/>
                </a:solidFill>
                <a:latin typeface="Glacial Indifference"/>
                <a:ea typeface="Glacial Indifference"/>
                <a:cs typeface="Glacial Indifference"/>
                <a:sym typeface="Glacial Indifference"/>
              </a:rPr>
              <a:t>En un tenso juego de emociones, Alicia y Rosa fingen normalidad mientras ocultan su dolor. "Sonríe" es una historia de sacrificio y fortaleza familiar, donde la sonrisa se convierte en un acto de amor y resistencia frente a la tragedia.</a:t>
            </a:r>
          </a:p>
          <a:p>
            <a:pPr algn="l">
              <a:lnSpc>
                <a:spcPts val="2604"/>
              </a:lnSpc>
            </a:pPr>
          </a:p>
        </p:txBody>
      </p:sp>
      <p:sp>
        <p:nvSpPr>
          <p:cNvPr name="TextBox 5" id="5"/>
          <p:cNvSpPr txBox="true"/>
          <p:nvPr/>
        </p:nvSpPr>
        <p:spPr>
          <a:xfrm rot="0">
            <a:off x="6110428" y="689325"/>
            <a:ext cx="3553720" cy="547810"/>
          </a:xfrm>
          <a:prstGeom prst="rect">
            <a:avLst/>
          </a:prstGeom>
        </p:spPr>
        <p:txBody>
          <a:bodyPr anchor="t" rtlCol="false" tIns="0" lIns="0" bIns="0" rIns="0">
            <a:spAutoFit/>
          </a:bodyPr>
          <a:lstStyle/>
          <a:p>
            <a:pPr algn="ctr">
              <a:lnSpc>
                <a:spcPts val="4455"/>
              </a:lnSpc>
            </a:pPr>
            <a:r>
              <a:rPr lang="en-US" b="true" sz="3182">
                <a:solidFill>
                  <a:srgbClr val="1B1B1B"/>
                </a:solidFill>
                <a:latin typeface="Glacial Indifference Bold"/>
                <a:ea typeface="Glacial Indifference Bold"/>
                <a:cs typeface="Glacial Indifference Bold"/>
                <a:sym typeface="Glacial Indifference Bold"/>
              </a:rPr>
              <a:t>Sonríe</a:t>
            </a:r>
          </a:p>
        </p:txBody>
      </p:sp>
      <p:sp>
        <p:nvSpPr>
          <p:cNvPr name="Freeform 6" id="6"/>
          <p:cNvSpPr/>
          <p:nvPr/>
        </p:nvSpPr>
        <p:spPr>
          <a:xfrm flipH="false" flipV="false" rot="0">
            <a:off x="850854" y="337667"/>
            <a:ext cx="2714232" cy="3824232"/>
          </a:xfrm>
          <a:custGeom>
            <a:avLst/>
            <a:gdLst/>
            <a:ahLst/>
            <a:cxnLst/>
            <a:rect r="r" b="b" t="t" l="l"/>
            <a:pathLst>
              <a:path h="3824232" w="2714232">
                <a:moveTo>
                  <a:pt x="0" y="0"/>
                </a:moveTo>
                <a:lnTo>
                  <a:pt x="2714232" y="0"/>
                </a:lnTo>
                <a:lnTo>
                  <a:pt x="2714232" y="3824232"/>
                </a:lnTo>
                <a:lnTo>
                  <a:pt x="0" y="3824232"/>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77411" y="4288573"/>
            <a:ext cx="3493532" cy="158572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Cortometraje escrito y dirigido por Carmen Águila</a:t>
            </a:r>
          </a:p>
          <a:p>
            <a:pPr algn="l">
              <a:lnSpc>
                <a:spcPts val="2604"/>
              </a:lnSpc>
            </a:pPr>
            <a:r>
              <a:rPr lang="en-US" sz="1200">
                <a:solidFill>
                  <a:srgbClr val="000000"/>
                </a:solidFill>
                <a:latin typeface="Glacial Indifference"/>
                <a:ea typeface="Glacial Indifference"/>
                <a:cs typeface="Glacial Indifference"/>
                <a:sym typeface="Glacial Indifference"/>
              </a:rPr>
              <a:t>Producido por Thisability.</a:t>
            </a:r>
          </a:p>
          <a:p>
            <a:pPr algn="l">
              <a:lnSpc>
                <a:spcPts val="2604"/>
              </a:lnSpc>
            </a:pPr>
            <a:r>
              <a:rPr lang="en-US" sz="1200">
                <a:solidFill>
                  <a:srgbClr val="000000"/>
                </a:solidFill>
                <a:latin typeface="Glacial Indifference"/>
                <a:ea typeface="Glacial Indifference"/>
                <a:cs typeface="Glacial Indifference"/>
                <a:sym typeface="Glacial Indifference"/>
              </a:rPr>
              <a:t>Producción ejecutiva: Carmen Águila y Jennifer Rubio</a:t>
            </a:r>
          </a:p>
          <a:p>
            <a:pPr algn="l">
              <a:lnSpc>
                <a:spcPts val="2604"/>
              </a:lnSpc>
            </a:pPr>
            <a:r>
              <a:rPr lang="en-US" sz="1200">
                <a:solidFill>
                  <a:srgbClr val="000000"/>
                </a:solidFill>
                <a:latin typeface="Glacial Indifference"/>
                <a:ea typeface="Glacial Indifference"/>
                <a:cs typeface="Glacial Indifference"/>
                <a:sym typeface="Glacial Indifference"/>
              </a:rPr>
              <a:t>Casting:  Por determinar</a:t>
            </a:r>
          </a:p>
          <a:p>
            <a:pPr algn="l">
              <a:lnSpc>
                <a:spcPts val="2604"/>
              </a:lnSpc>
            </a:pPr>
          </a:p>
        </p:txBody>
      </p:sp>
      <p:sp>
        <p:nvSpPr>
          <p:cNvPr name="TextBox 3" id="3"/>
          <p:cNvSpPr txBox="true"/>
          <p:nvPr/>
        </p:nvSpPr>
        <p:spPr>
          <a:xfrm rot="0">
            <a:off x="577411" y="5636849"/>
            <a:ext cx="3643074" cy="12618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Género: Ficción, comedia.</a:t>
            </a:r>
          </a:p>
          <a:p>
            <a:pPr algn="l">
              <a:lnSpc>
                <a:spcPts val="2604"/>
              </a:lnSpc>
            </a:pPr>
            <a:r>
              <a:rPr lang="en-US" sz="1200">
                <a:solidFill>
                  <a:srgbClr val="000000"/>
                </a:solidFill>
                <a:latin typeface="Glacial Indifference"/>
                <a:ea typeface="Glacial Indifference"/>
                <a:cs typeface="Glacial Indifference"/>
                <a:sym typeface="Glacial Indifference"/>
              </a:rPr>
              <a:t>Público objetivo: Mujeres y hombres mayores de 16 años</a:t>
            </a:r>
          </a:p>
          <a:p>
            <a:pPr algn="l">
              <a:lnSpc>
                <a:spcPts val="2604"/>
              </a:lnSpc>
            </a:pPr>
            <a:r>
              <a:rPr lang="en-US" sz="1200">
                <a:solidFill>
                  <a:srgbClr val="000000"/>
                </a:solidFill>
                <a:latin typeface="Glacial Indifference"/>
                <a:ea typeface="Glacial Indifference"/>
                <a:cs typeface="Glacial Indifference"/>
                <a:sym typeface="Glacial Indifference"/>
              </a:rPr>
              <a:t>Duración: 9'</a:t>
            </a:r>
          </a:p>
          <a:p>
            <a:pPr algn="l">
              <a:lnSpc>
                <a:spcPts val="2604"/>
              </a:lnSpc>
            </a:pPr>
            <a:r>
              <a:rPr lang="en-US" sz="1200">
                <a:solidFill>
                  <a:srgbClr val="000000"/>
                </a:solidFill>
                <a:latin typeface="Glacial Indifference"/>
                <a:ea typeface="Glacial Indifference"/>
                <a:cs typeface="Glacial Indifference"/>
                <a:sym typeface="Glacial Indifference"/>
              </a:rPr>
              <a:t>Idioma Castellano</a:t>
            </a:r>
          </a:p>
        </p:txBody>
      </p:sp>
      <p:sp>
        <p:nvSpPr>
          <p:cNvPr name="TextBox 4" id="4"/>
          <p:cNvSpPr txBox="true"/>
          <p:nvPr/>
        </p:nvSpPr>
        <p:spPr>
          <a:xfrm rot="0">
            <a:off x="5990780" y="1747759"/>
            <a:ext cx="4347174" cy="4500372"/>
          </a:xfrm>
          <a:prstGeom prst="rect">
            <a:avLst/>
          </a:prstGeom>
        </p:spPr>
        <p:txBody>
          <a:bodyPr anchor="t" rtlCol="false" tIns="0" lIns="0" bIns="0" rIns="0">
            <a:spAutoFit/>
          </a:bodyPr>
          <a:lstStyle/>
          <a:p>
            <a:pPr algn="l">
              <a:lnSpc>
                <a:spcPts val="2604"/>
              </a:lnSpc>
            </a:pPr>
            <a:r>
              <a:rPr lang="en-US" sz="1200" spc="117">
                <a:solidFill>
                  <a:srgbClr val="000000"/>
                </a:solidFill>
                <a:latin typeface="Glacial Indifference"/>
                <a:ea typeface="Glacial Indifference"/>
                <a:cs typeface="Glacial Indifference"/>
                <a:sym typeface="Glacial Indifference"/>
              </a:rPr>
              <a:t>Valentina es una mujer de treinta años que tiene muy claras las cosas en la vida. Entre ellas, que no quiere ser madre. Su amiga Ana, a la que hace muchos meses que no ve, la ha invitado a ella y a otras amigas a la fiesta de cumpleaños de su hijo mayor. En la cocina comienzan los preparativos de la cena de los adultos mientras la fiesta infantil está ocurriendo en el patio de la casa. La conversación vira desde la crítica al exmarido de Ana, pasando por el inminente parto de mellizo de Marina que ha elegido ser madre soltera a Cecilia, que no ha podido ser madre a pesar de querer y acaba estallando en Valentina y el ¿tú para cuándo?</a:t>
            </a:r>
          </a:p>
          <a:p>
            <a:pPr algn="l">
              <a:lnSpc>
                <a:spcPts val="2604"/>
              </a:lnSpc>
            </a:pPr>
          </a:p>
        </p:txBody>
      </p:sp>
      <p:sp>
        <p:nvSpPr>
          <p:cNvPr name="TextBox 5" id="5"/>
          <p:cNvSpPr txBox="true"/>
          <p:nvPr/>
        </p:nvSpPr>
        <p:spPr>
          <a:xfrm rot="0">
            <a:off x="6110428" y="689325"/>
            <a:ext cx="3553720" cy="547810"/>
          </a:xfrm>
          <a:prstGeom prst="rect">
            <a:avLst/>
          </a:prstGeom>
        </p:spPr>
        <p:txBody>
          <a:bodyPr anchor="t" rtlCol="false" tIns="0" lIns="0" bIns="0" rIns="0">
            <a:spAutoFit/>
          </a:bodyPr>
          <a:lstStyle/>
          <a:p>
            <a:pPr algn="ctr">
              <a:lnSpc>
                <a:spcPts val="4455"/>
              </a:lnSpc>
            </a:pPr>
            <a:r>
              <a:rPr lang="en-US" b="true" sz="3182">
                <a:solidFill>
                  <a:srgbClr val="1B1B1B"/>
                </a:solidFill>
                <a:latin typeface="Glacial Indifference Bold"/>
                <a:ea typeface="Glacial Indifference Bold"/>
                <a:cs typeface="Glacial Indifference Bold"/>
                <a:sym typeface="Glacial Indifference Bold"/>
              </a:rPr>
              <a:t>Nulípara</a:t>
            </a:r>
          </a:p>
        </p:txBody>
      </p:sp>
      <p:sp>
        <p:nvSpPr>
          <p:cNvPr name="Freeform 6" id="6"/>
          <p:cNvSpPr/>
          <p:nvPr/>
        </p:nvSpPr>
        <p:spPr>
          <a:xfrm flipH="false" flipV="false" rot="0">
            <a:off x="-107753" y="0"/>
            <a:ext cx="5713700" cy="4156175"/>
          </a:xfrm>
          <a:custGeom>
            <a:avLst/>
            <a:gdLst/>
            <a:ahLst/>
            <a:cxnLst/>
            <a:rect r="r" b="b" t="t" l="l"/>
            <a:pathLst>
              <a:path h="4156175" w="5713700">
                <a:moveTo>
                  <a:pt x="0" y="0"/>
                </a:moveTo>
                <a:lnTo>
                  <a:pt x="5713700" y="0"/>
                </a:lnTo>
                <a:lnTo>
                  <a:pt x="5713700" y="4156175"/>
                </a:lnTo>
                <a:lnTo>
                  <a:pt x="0" y="4156175"/>
                </a:lnTo>
                <a:lnTo>
                  <a:pt x="0" y="0"/>
                </a:lnTo>
                <a:close/>
              </a:path>
            </a:pathLst>
          </a:custGeom>
          <a:blipFill>
            <a:blip r:embed="rId2"/>
            <a:stretch>
              <a:fillRect l="-15273" t="-7878" r="-1885" b="-53186"/>
            </a:stretch>
          </a:blipFill>
        </p:spPr>
      </p:sp>
      <p:grpSp>
        <p:nvGrpSpPr>
          <p:cNvPr name="Group 7" id="7"/>
          <p:cNvGrpSpPr/>
          <p:nvPr/>
        </p:nvGrpSpPr>
        <p:grpSpPr>
          <a:xfrm rot="0">
            <a:off x="171926" y="101079"/>
            <a:ext cx="1168149" cy="3954016"/>
            <a:chOff x="0" y="0"/>
            <a:chExt cx="1557531" cy="5272022"/>
          </a:xfrm>
        </p:grpSpPr>
        <p:sp>
          <p:nvSpPr>
            <p:cNvPr name="TextBox 8" id="8"/>
            <p:cNvSpPr txBox="true"/>
            <p:nvPr/>
          </p:nvSpPr>
          <p:spPr>
            <a:xfrm rot="-5400000">
              <a:off x="-1755532" y="1841258"/>
              <a:ext cx="4234710" cy="552195"/>
            </a:xfrm>
            <a:prstGeom prst="rect">
              <a:avLst/>
            </a:prstGeom>
          </p:spPr>
          <p:txBody>
            <a:bodyPr anchor="t" rtlCol="false" tIns="0" lIns="0" bIns="0" rIns="0">
              <a:spAutoFit/>
            </a:bodyPr>
            <a:lstStyle/>
            <a:p>
              <a:pPr algn="r">
                <a:lnSpc>
                  <a:spcPts val="2842"/>
                </a:lnSpc>
              </a:pPr>
              <a:r>
                <a:rPr lang="en-US" sz="3158">
                  <a:solidFill>
                    <a:srgbClr val="FFFFFF"/>
                  </a:solidFill>
                  <a:latin typeface="Barlow Condensed Bold"/>
                  <a:ea typeface="Barlow Condensed Bold"/>
                  <a:cs typeface="Barlow Condensed Bold"/>
                  <a:sym typeface="Barlow Condensed Bold"/>
                </a:rPr>
                <a:t>NULÍPARA</a:t>
              </a:r>
            </a:p>
          </p:txBody>
        </p:sp>
        <p:sp>
          <p:nvSpPr>
            <p:cNvPr name="TextBox 9" id="9"/>
            <p:cNvSpPr txBox="true"/>
            <p:nvPr/>
          </p:nvSpPr>
          <p:spPr>
            <a:xfrm rot="0">
              <a:off x="97464" y="4817876"/>
              <a:ext cx="1460067" cy="454146"/>
            </a:xfrm>
            <a:prstGeom prst="rect">
              <a:avLst/>
            </a:prstGeom>
          </p:spPr>
          <p:txBody>
            <a:bodyPr anchor="t" rtlCol="false" tIns="0" lIns="0" bIns="0" rIns="0">
              <a:spAutoFit/>
            </a:bodyPr>
            <a:lstStyle/>
            <a:p>
              <a:pPr algn="ctr">
                <a:lnSpc>
                  <a:spcPts val="1366"/>
                </a:lnSpc>
              </a:pPr>
              <a:r>
                <a:rPr lang="en-US" sz="976">
                  <a:solidFill>
                    <a:srgbClr val="FFFFFF"/>
                  </a:solidFill>
                  <a:latin typeface="Barlow Condensed Bold"/>
                  <a:ea typeface="Barlow Condensed Bold"/>
                  <a:cs typeface="Barlow Condensed Bold"/>
                  <a:sym typeface="Barlow Condensed Bold"/>
                </a:rPr>
                <a:t>Guión original </a:t>
              </a:r>
            </a:p>
            <a:p>
              <a:pPr algn="ctr">
                <a:lnSpc>
                  <a:spcPts val="1366"/>
                </a:lnSpc>
                <a:spcBef>
                  <a:spcPct val="0"/>
                </a:spcBef>
              </a:pPr>
              <a:r>
                <a:rPr lang="en-US" sz="976">
                  <a:solidFill>
                    <a:srgbClr val="FFFFFF"/>
                  </a:solidFill>
                  <a:latin typeface="Barlow Condensed Bold"/>
                  <a:ea typeface="Barlow Condensed Bold"/>
                  <a:cs typeface="Barlow Condensed Bold"/>
                  <a:sym typeface="Barlow Condensed Bold"/>
                </a:rPr>
                <a:t>Carmen Águila</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974618" cy="4214560"/>
          </a:xfrm>
          <a:custGeom>
            <a:avLst/>
            <a:gdLst/>
            <a:ahLst/>
            <a:cxnLst/>
            <a:rect r="r" b="b" t="t" l="l"/>
            <a:pathLst>
              <a:path h="4214560" w="5974618">
                <a:moveTo>
                  <a:pt x="0" y="0"/>
                </a:moveTo>
                <a:lnTo>
                  <a:pt x="5974618" y="0"/>
                </a:lnTo>
                <a:lnTo>
                  <a:pt x="5974618" y="4214560"/>
                </a:lnTo>
                <a:lnTo>
                  <a:pt x="0" y="4214560"/>
                </a:lnTo>
                <a:lnTo>
                  <a:pt x="0" y="0"/>
                </a:lnTo>
                <a:close/>
              </a:path>
            </a:pathLst>
          </a:custGeom>
          <a:blipFill>
            <a:blip r:embed="rId2"/>
            <a:stretch>
              <a:fillRect l="0" t="0" r="0" b="0"/>
            </a:stretch>
          </a:blipFill>
        </p:spPr>
      </p:sp>
      <p:sp>
        <p:nvSpPr>
          <p:cNvPr name="TextBox 3" id="3"/>
          <p:cNvSpPr txBox="true"/>
          <p:nvPr/>
        </p:nvSpPr>
        <p:spPr>
          <a:xfrm rot="0">
            <a:off x="577411" y="4288573"/>
            <a:ext cx="3633192" cy="158572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Cortometraje escrito y dirigido por Salva Martos Cortés</a:t>
            </a:r>
          </a:p>
          <a:p>
            <a:pPr algn="l">
              <a:lnSpc>
                <a:spcPts val="2604"/>
              </a:lnSpc>
            </a:pPr>
            <a:r>
              <a:rPr lang="en-US" sz="1200">
                <a:solidFill>
                  <a:srgbClr val="000000"/>
                </a:solidFill>
                <a:latin typeface="Glacial Indifference"/>
                <a:ea typeface="Glacial Indifference"/>
                <a:cs typeface="Glacial Indifference"/>
                <a:sym typeface="Glacial Indifference"/>
              </a:rPr>
              <a:t>Producido por Thisability.</a:t>
            </a:r>
          </a:p>
          <a:p>
            <a:pPr algn="l">
              <a:lnSpc>
                <a:spcPts val="2604"/>
              </a:lnSpc>
            </a:pPr>
            <a:r>
              <a:rPr lang="en-US" sz="1200">
                <a:solidFill>
                  <a:srgbClr val="000000"/>
                </a:solidFill>
                <a:latin typeface="Glacial Indifference"/>
                <a:ea typeface="Glacial Indifference"/>
                <a:cs typeface="Glacial Indifference"/>
                <a:sym typeface="Glacial Indifference"/>
              </a:rPr>
              <a:t>Producción ejecutiva: Carmen Águila y Jennifer Rubio</a:t>
            </a:r>
          </a:p>
          <a:p>
            <a:pPr algn="l">
              <a:lnSpc>
                <a:spcPts val="2604"/>
              </a:lnSpc>
            </a:pPr>
            <a:r>
              <a:rPr lang="en-US" sz="1200">
                <a:solidFill>
                  <a:srgbClr val="000000"/>
                </a:solidFill>
                <a:latin typeface="Glacial Indifference"/>
                <a:ea typeface="Glacial Indifference"/>
                <a:cs typeface="Glacial Indifference"/>
                <a:sym typeface="Glacial Indifference"/>
              </a:rPr>
              <a:t>Casting:  Por determinar</a:t>
            </a:r>
          </a:p>
          <a:p>
            <a:pPr algn="l">
              <a:lnSpc>
                <a:spcPts val="2604"/>
              </a:lnSpc>
            </a:pPr>
          </a:p>
        </p:txBody>
      </p:sp>
      <p:sp>
        <p:nvSpPr>
          <p:cNvPr name="TextBox 4" id="4"/>
          <p:cNvSpPr txBox="true"/>
          <p:nvPr/>
        </p:nvSpPr>
        <p:spPr>
          <a:xfrm rot="0">
            <a:off x="577411" y="5636849"/>
            <a:ext cx="3643015" cy="12618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Género: Ficción, drama.</a:t>
            </a:r>
          </a:p>
          <a:p>
            <a:pPr algn="l">
              <a:lnSpc>
                <a:spcPts val="2604"/>
              </a:lnSpc>
            </a:pPr>
            <a:r>
              <a:rPr lang="en-US" sz="1200">
                <a:solidFill>
                  <a:srgbClr val="000000"/>
                </a:solidFill>
                <a:latin typeface="Glacial Indifference"/>
                <a:ea typeface="Glacial Indifference"/>
                <a:cs typeface="Glacial Indifference"/>
                <a:sym typeface="Glacial Indifference"/>
              </a:rPr>
              <a:t>Público objetivo: Mujeres y hombres mayores de 16 años</a:t>
            </a:r>
          </a:p>
          <a:p>
            <a:pPr algn="l">
              <a:lnSpc>
                <a:spcPts val="2604"/>
              </a:lnSpc>
            </a:pPr>
            <a:r>
              <a:rPr lang="en-US" sz="1200">
                <a:solidFill>
                  <a:srgbClr val="000000"/>
                </a:solidFill>
                <a:latin typeface="Glacial Indifference"/>
                <a:ea typeface="Glacial Indifference"/>
                <a:cs typeface="Glacial Indifference"/>
                <a:sym typeface="Glacial Indifference"/>
              </a:rPr>
              <a:t>Duración: 90'</a:t>
            </a:r>
          </a:p>
          <a:p>
            <a:pPr algn="l">
              <a:lnSpc>
                <a:spcPts val="2604"/>
              </a:lnSpc>
            </a:pPr>
            <a:r>
              <a:rPr lang="en-US" sz="1200">
                <a:solidFill>
                  <a:srgbClr val="000000"/>
                </a:solidFill>
                <a:latin typeface="Glacial Indifference"/>
                <a:ea typeface="Glacial Indifference"/>
                <a:cs typeface="Glacial Indifference"/>
                <a:sym typeface="Glacial Indifference"/>
              </a:rPr>
              <a:t>Idioma Castellano</a:t>
            </a:r>
          </a:p>
        </p:txBody>
      </p:sp>
      <p:sp>
        <p:nvSpPr>
          <p:cNvPr name="TextBox 5" id="5"/>
          <p:cNvSpPr txBox="true"/>
          <p:nvPr/>
        </p:nvSpPr>
        <p:spPr>
          <a:xfrm rot="0">
            <a:off x="6167019" y="1463189"/>
            <a:ext cx="3933254" cy="45003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María y Rosa son dos hermanas que se reencuentran después de muchos años porque deben cuidar de Isabel, su madre, una mujer que sufre una enfermedad mental degenerativa que le hace tener alucinaciones y un comportamiento inestable con grandes altibajos que ponen en peligro su vida.</a:t>
            </a:r>
            <a:r>
              <a:rPr lang="en-US" sz="1200">
                <a:solidFill>
                  <a:srgbClr val="000000"/>
                </a:solidFill>
                <a:latin typeface="Glacial Indifference"/>
                <a:ea typeface="Glacial Indifference"/>
                <a:cs typeface="Glacial Indifference"/>
                <a:sym typeface="Glacial Indifference"/>
              </a:rPr>
              <a:t> </a:t>
            </a:r>
          </a:p>
          <a:p>
            <a:pPr algn="l">
              <a:lnSpc>
                <a:spcPts val="2604"/>
              </a:lnSpc>
            </a:pPr>
            <a:r>
              <a:rPr lang="en-US" sz="1200">
                <a:solidFill>
                  <a:srgbClr val="000000"/>
                </a:solidFill>
                <a:latin typeface="Glacial Indifference"/>
                <a:ea typeface="Glacial Indifference"/>
                <a:cs typeface="Glacial Indifference"/>
                <a:sym typeface="Glacial Indifference"/>
              </a:rPr>
              <a:t>Esta es la historia de una familia que vivió escondiendo secretos, vergüenzas y mentiras. Esta es la historia de dos hermanas que no se conocen porque vivían llenas de miedo. Esta es la historia de un hogar que quedó suspendido en el tiempo. Y esta es la historia de tres mujeres que tratan de sobrevivir en un mundo que fue construido para hombres. Con la dirección y guion de Salva Martos Cortés, la garantía de éxito está asegurada.</a:t>
            </a:r>
          </a:p>
        </p:txBody>
      </p:sp>
      <p:sp>
        <p:nvSpPr>
          <p:cNvPr name="TextBox 6" id="6"/>
          <p:cNvSpPr txBox="true"/>
          <p:nvPr/>
        </p:nvSpPr>
        <p:spPr>
          <a:xfrm rot="0">
            <a:off x="6226843" y="698850"/>
            <a:ext cx="4227526" cy="472244"/>
          </a:xfrm>
          <a:prstGeom prst="rect">
            <a:avLst/>
          </a:prstGeom>
        </p:spPr>
        <p:txBody>
          <a:bodyPr anchor="t" rtlCol="false" tIns="0" lIns="0" bIns="0" rIns="0">
            <a:spAutoFit/>
          </a:bodyPr>
          <a:lstStyle/>
          <a:p>
            <a:pPr algn="ctr">
              <a:lnSpc>
                <a:spcPts val="3895"/>
              </a:lnSpc>
            </a:pPr>
            <a:r>
              <a:rPr lang="en-US" b="true" sz="2782">
                <a:solidFill>
                  <a:srgbClr val="1B1B1B"/>
                </a:solidFill>
                <a:latin typeface="Glacial Indifference Bold"/>
                <a:ea typeface="Glacial Indifference Bold"/>
                <a:cs typeface="Glacial Indifference Bold"/>
                <a:sym typeface="Glacial Indifference Bold"/>
              </a:rPr>
              <a:t>El callejón que olvidamos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77411" y="4288573"/>
            <a:ext cx="3493591" cy="19095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Largometraje escrito y dirigido por Toni O Prats.</a:t>
            </a:r>
          </a:p>
          <a:p>
            <a:pPr algn="l">
              <a:lnSpc>
                <a:spcPts val="2604"/>
              </a:lnSpc>
            </a:pPr>
            <a:r>
              <a:rPr lang="en-US" sz="1200">
                <a:solidFill>
                  <a:srgbClr val="000000"/>
                </a:solidFill>
                <a:latin typeface="Glacial Indifference"/>
                <a:ea typeface="Glacial Indifference"/>
                <a:cs typeface="Glacial Indifference"/>
                <a:sym typeface="Glacial Indifference"/>
              </a:rPr>
              <a:t>Producido por Thisability.</a:t>
            </a:r>
          </a:p>
          <a:p>
            <a:pPr algn="l">
              <a:lnSpc>
                <a:spcPts val="2604"/>
              </a:lnSpc>
            </a:pPr>
            <a:r>
              <a:rPr lang="en-US" sz="1200">
                <a:solidFill>
                  <a:srgbClr val="000000"/>
                </a:solidFill>
                <a:latin typeface="Glacial Indifference"/>
                <a:ea typeface="Glacial Indifference"/>
                <a:cs typeface="Glacial Indifference"/>
                <a:sym typeface="Glacial Indifference"/>
              </a:rPr>
              <a:t>Producción ejecutiva: Carmen Águila y Jennifer Rubio</a:t>
            </a:r>
          </a:p>
          <a:p>
            <a:pPr algn="l">
              <a:lnSpc>
                <a:spcPts val="2604"/>
              </a:lnSpc>
            </a:pPr>
            <a:r>
              <a:rPr lang="en-US" sz="1200">
                <a:solidFill>
                  <a:srgbClr val="000000"/>
                </a:solidFill>
                <a:latin typeface="Glacial Indifference"/>
                <a:ea typeface="Glacial Indifference"/>
                <a:cs typeface="Glacial Indifference"/>
                <a:sym typeface="Glacial Indifference"/>
              </a:rPr>
              <a:t>Casting:  Nacho Guerreros, Jennifer Rubio,</a:t>
            </a:r>
          </a:p>
          <a:p>
            <a:pPr algn="l">
              <a:lnSpc>
                <a:spcPts val="2604"/>
              </a:lnSpc>
            </a:pPr>
            <a:r>
              <a:rPr lang="en-US" sz="1200">
                <a:solidFill>
                  <a:srgbClr val="000000"/>
                </a:solidFill>
                <a:latin typeface="Glacial Indifference"/>
                <a:ea typeface="Glacial Indifference"/>
                <a:cs typeface="Glacial Indifference"/>
                <a:sym typeface="Glacial Indifference"/>
              </a:rPr>
              <a:t> Jean Cruz, Carmen Águila</a:t>
            </a:r>
          </a:p>
          <a:p>
            <a:pPr algn="l">
              <a:lnSpc>
                <a:spcPts val="2604"/>
              </a:lnSpc>
            </a:pPr>
          </a:p>
        </p:txBody>
      </p:sp>
      <p:sp>
        <p:nvSpPr>
          <p:cNvPr name="TextBox 3" id="3"/>
          <p:cNvSpPr txBox="true"/>
          <p:nvPr/>
        </p:nvSpPr>
        <p:spPr>
          <a:xfrm rot="0">
            <a:off x="577411" y="5947289"/>
            <a:ext cx="3645247" cy="12618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Género: Ficción, terror psicológico.</a:t>
            </a:r>
          </a:p>
          <a:p>
            <a:pPr algn="l">
              <a:lnSpc>
                <a:spcPts val="2604"/>
              </a:lnSpc>
            </a:pPr>
            <a:r>
              <a:rPr lang="en-US" sz="1200">
                <a:solidFill>
                  <a:srgbClr val="000000"/>
                </a:solidFill>
                <a:latin typeface="Glacial Indifference"/>
                <a:ea typeface="Glacial Indifference"/>
                <a:cs typeface="Glacial Indifference"/>
                <a:sym typeface="Glacial Indifference"/>
              </a:rPr>
              <a:t>Público objetivo: Mujeres y hombres mayores de 18 años</a:t>
            </a:r>
          </a:p>
          <a:p>
            <a:pPr algn="l">
              <a:lnSpc>
                <a:spcPts val="2604"/>
              </a:lnSpc>
            </a:pPr>
            <a:r>
              <a:rPr lang="en-US" sz="1200">
                <a:solidFill>
                  <a:srgbClr val="000000"/>
                </a:solidFill>
                <a:latin typeface="Glacial Indifference"/>
                <a:ea typeface="Glacial Indifference"/>
                <a:cs typeface="Glacial Indifference"/>
                <a:sym typeface="Glacial Indifference"/>
              </a:rPr>
              <a:t>Duración: 100'</a:t>
            </a:r>
          </a:p>
          <a:p>
            <a:pPr algn="l">
              <a:lnSpc>
                <a:spcPts val="2604"/>
              </a:lnSpc>
            </a:pPr>
            <a:r>
              <a:rPr lang="en-US" sz="1200">
                <a:solidFill>
                  <a:srgbClr val="000000"/>
                </a:solidFill>
                <a:latin typeface="Glacial Indifference"/>
                <a:ea typeface="Glacial Indifference"/>
                <a:cs typeface="Glacial Indifference"/>
                <a:sym typeface="Glacial Indifference"/>
              </a:rPr>
              <a:t>Idioma Castellano</a:t>
            </a:r>
          </a:p>
        </p:txBody>
      </p:sp>
      <p:sp>
        <p:nvSpPr>
          <p:cNvPr name="TextBox 4" id="4"/>
          <p:cNvSpPr txBox="true"/>
          <p:nvPr/>
        </p:nvSpPr>
        <p:spPr>
          <a:xfrm rot="0">
            <a:off x="5990780" y="1302966"/>
            <a:ext cx="4347174" cy="51480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Sandra acude a un terapeuta porque cree que alguien la visita mientras duerme y necesita recordar lo que sucede durante la noche. De esa premisa parte el corto que origina esta película. Rodado en Madrid en verano del 2023 y estrenado en noviembre de ese mismo año, es una historia que engloba terror y suspense a partes iguales, y mantiene al espectador inmerso en la trama durante sus 15 minutos de duración.</a:t>
            </a:r>
            <a:r>
              <a:rPr lang="en-US" sz="1200">
                <a:solidFill>
                  <a:srgbClr val="000000"/>
                </a:solidFill>
                <a:latin typeface="Glacial Indifference"/>
                <a:ea typeface="Glacial Indifference"/>
                <a:cs typeface="Glacial Indifference"/>
                <a:sym typeface="Glacial Indifference"/>
              </a:rPr>
              <a:t> Actualmente, se encuentra en distribución y ya ha recibido premios y selecciones. El mismo corto ya fue escrito dejando un final abierto, con preguntas por responder, para poder llevar a cabo el largo, más adelante. Y ahora, después de recibir muy buenas críticas y saber que el público quiere saber más sobre esta historia, dedicidimos tirar adelante el proyecto del largo y ahondar más en los secretos, terrores y respuestas de la trama. Mientras Duermo está protagonizado por los mismos actores del largo y tiene el mismo director y guionista.</a:t>
            </a:r>
          </a:p>
        </p:txBody>
      </p:sp>
      <p:sp>
        <p:nvSpPr>
          <p:cNvPr name="TextBox 5" id="5"/>
          <p:cNvSpPr txBox="true"/>
          <p:nvPr/>
        </p:nvSpPr>
        <p:spPr>
          <a:xfrm rot="0">
            <a:off x="5990780" y="314210"/>
            <a:ext cx="4227526" cy="547810"/>
          </a:xfrm>
          <a:prstGeom prst="rect">
            <a:avLst/>
          </a:prstGeom>
        </p:spPr>
        <p:txBody>
          <a:bodyPr anchor="t" rtlCol="false" tIns="0" lIns="0" bIns="0" rIns="0">
            <a:spAutoFit/>
          </a:bodyPr>
          <a:lstStyle/>
          <a:p>
            <a:pPr algn="ctr">
              <a:lnSpc>
                <a:spcPts val="4455"/>
              </a:lnSpc>
            </a:pPr>
            <a:r>
              <a:rPr lang="en-US" b="true" sz="3182">
                <a:solidFill>
                  <a:srgbClr val="1B1B1B"/>
                </a:solidFill>
                <a:latin typeface="Glacial Indifference Bold"/>
                <a:ea typeface="Glacial Indifference Bold"/>
                <a:cs typeface="Glacial Indifference Bold"/>
                <a:sym typeface="Glacial Indifference Bold"/>
              </a:rPr>
              <a:t>A través de la mente</a:t>
            </a:r>
          </a:p>
        </p:txBody>
      </p:sp>
      <p:grpSp>
        <p:nvGrpSpPr>
          <p:cNvPr name="Group 6" id="6"/>
          <p:cNvGrpSpPr/>
          <p:nvPr/>
        </p:nvGrpSpPr>
        <p:grpSpPr>
          <a:xfrm rot="0">
            <a:off x="171926" y="101079"/>
            <a:ext cx="1168149" cy="3954016"/>
            <a:chOff x="0" y="0"/>
            <a:chExt cx="1557531" cy="5272022"/>
          </a:xfrm>
        </p:grpSpPr>
        <p:sp>
          <p:nvSpPr>
            <p:cNvPr name="TextBox 7" id="7"/>
            <p:cNvSpPr txBox="true"/>
            <p:nvPr/>
          </p:nvSpPr>
          <p:spPr>
            <a:xfrm rot="-5400000">
              <a:off x="-1755532" y="1841258"/>
              <a:ext cx="4234710" cy="552195"/>
            </a:xfrm>
            <a:prstGeom prst="rect">
              <a:avLst/>
            </a:prstGeom>
          </p:spPr>
          <p:txBody>
            <a:bodyPr anchor="t" rtlCol="false" tIns="0" lIns="0" bIns="0" rIns="0">
              <a:spAutoFit/>
            </a:bodyPr>
            <a:lstStyle/>
            <a:p>
              <a:pPr algn="r">
                <a:lnSpc>
                  <a:spcPts val="2842"/>
                </a:lnSpc>
              </a:pPr>
              <a:r>
                <a:rPr lang="en-US" sz="3158">
                  <a:solidFill>
                    <a:srgbClr val="FFFFFF"/>
                  </a:solidFill>
                  <a:latin typeface="Barlow Condensed Bold"/>
                  <a:ea typeface="Barlow Condensed Bold"/>
                  <a:cs typeface="Barlow Condensed Bold"/>
                  <a:sym typeface="Barlow Condensed Bold"/>
                </a:rPr>
                <a:t>NULÍPARA</a:t>
              </a:r>
            </a:p>
          </p:txBody>
        </p:sp>
        <p:sp>
          <p:nvSpPr>
            <p:cNvPr name="TextBox 8" id="8"/>
            <p:cNvSpPr txBox="true"/>
            <p:nvPr/>
          </p:nvSpPr>
          <p:spPr>
            <a:xfrm rot="0">
              <a:off x="97464" y="4817876"/>
              <a:ext cx="1460067" cy="454146"/>
            </a:xfrm>
            <a:prstGeom prst="rect">
              <a:avLst/>
            </a:prstGeom>
          </p:spPr>
          <p:txBody>
            <a:bodyPr anchor="t" rtlCol="false" tIns="0" lIns="0" bIns="0" rIns="0">
              <a:spAutoFit/>
            </a:bodyPr>
            <a:lstStyle/>
            <a:p>
              <a:pPr algn="ctr">
                <a:lnSpc>
                  <a:spcPts val="1366"/>
                </a:lnSpc>
              </a:pPr>
              <a:r>
                <a:rPr lang="en-US" sz="976">
                  <a:solidFill>
                    <a:srgbClr val="FFFFFF"/>
                  </a:solidFill>
                  <a:latin typeface="Barlow Condensed Bold"/>
                  <a:ea typeface="Barlow Condensed Bold"/>
                  <a:cs typeface="Barlow Condensed Bold"/>
                  <a:sym typeface="Barlow Condensed Bold"/>
                </a:rPr>
                <a:t>Guión original </a:t>
              </a:r>
            </a:p>
            <a:p>
              <a:pPr algn="ctr">
                <a:lnSpc>
                  <a:spcPts val="1366"/>
                </a:lnSpc>
                <a:spcBef>
                  <a:spcPct val="0"/>
                </a:spcBef>
              </a:pPr>
              <a:r>
                <a:rPr lang="en-US" sz="976">
                  <a:solidFill>
                    <a:srgbClr val="FFFFFF"/>
                  </a:solidFill>
                  <a:latin typeface="Barlow Condensed Bold"/>
                  <a:ea typeface="Barlow Condensed Bold"/>
                  <a:cs typeface="Barlow Condensed Bold"/>
                  <a:sym typeface="Barlow Condensed Bold"/>
                </a:rPr>
                <a:t>Carmen Águila</a:t>
              </a:r>
            </a:p>
          </p:txBody>
        </p:sp>
      </p:grpSp>
      <p:sp>
        <p:nvSpPr>
          <p:cNvPr name="Freeform 9" id="9"/>
          <p:cNvSpPr/>
          <p:nvPr/>
        </p:nvSpPr>
        <p:spPr>
          <a:xfrm flipH="false" flipV="false" rot="0">
            <a:off x="0" y="48662"/>
            <a:ext cx="5521122" cy="3885490"/>
          </a:xfrm>
          <a:custGeom>
            <a:avLst/>
            <a:gdLst/>
            <a:ahLst/>
            <a:cxnLst/>
            <a:rect r="r" b="b" t="t" l="l"/>
            <a:pathLst>
              <a:path h="3885490" w="5521122">
                <a:moveTo>
                  <a:pt x="0" y="0"/>
                </a:moveTo>
                <a:lnTo>
                  <a:pt x="5521122" y="0"/>
                </a:lnTo>
                <a:lnTo>
                  <a:pt x="5521122" y="3885490"/>
                </a:lnTo>
                <a:lnTo>
                  <a:pt x="0" y="3885490"/>
                </a:lnTo>
                <a:lnTo>
                  <a:pt x="0" y="0"/>
                </a:lnTo>
                <a:close/>
              </a:path>
            </a:pathLst>
          </a:custGeom>
          <a:blipFill>
            <a:blip r:embed="rId2"/>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77411" y="4288573"/>
            <a:ext cx="3761631" cy="19095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Largometraje escrito por Miguel Delgado, Jennifer Rubio, </a:t>
            </a:r>
          </a:p>
          <a:p>
            <a:pPr algn="l">
              <a:lnSpc>
                <a:spcPts val="2604"/>
              </a:lnSpc>
            </a:pPr>
            <a:r>
              <a:rPr lang="en-US" sz="1200">
                <a:solidFill>
                  <a:srgbClr val="000000"/>
                </a:solidFill>
                <a:latin typeface="Glacial Indifference"/>
                <a:ea typeface="Glacial Indifference"/>
                <a:cs typeface="Glacial Indifference"/>
                <a:sym typeface="Glacial Indifference"/>
              </a:rPr>
              <a:t>Tim Verarti y Tomás Naranjo-Cluet.</a:t>
            </a:r>
          </a:p>
          <a:p>
            <a:pPr algn="l">
              <a:lnSpc>
                <a:spcPts val="2604"/>
              </a:lnSpc>
            </a:pPr>
            <a:r>
              <a:rPr lang="en-US" sz="1200">
                <a:solidFill>
                  <a:srgbClr val="000000"/>
                </a:solidFill>
                <a:latin typeface="Glacial Indifference"/>
                <a:ea typeface="Glacial Indifference"/>
                <a:cs typeface="Glacial Indifference"/>
                <a:sym typeface="Glacial Indifference"/>
              </a:rPr>
              <a:t>Producido por Thisability.</a:t>
            </a:r>
          </a:p>
          <a:p>
            <a:pPr algn="l">
              <a:lnSpc>
                <a:spcPts val="2604"/>
              </a:lnSpc>
            </a:pPr>
            <a:r>
              <a:rPr lang="en-US" sz="1200">
                <a:solidFill>
                  <a:srgbClr val="000000"/>
                </a:solidFill>
                <a:latin typeface="Glacial Indifference"/>
                <a:ea typeface="Glacial Indifference"/>
                <a:cs typeface="Glacial Indifference"/>
                <a:sym typeface="Glacial Indifference"/>
              </a:rPr>
              <a:t>Producción ejecutiva: Carmen Águila y Jennifer Rubio</a:t>
            </a:r>
          </a:p>
          <a:p>
            <a:pPr algn="l">
              <a:lnSpc>
                <a:spcPts val="2604"/>
              </a:lnSpc>
            </a:pPr>
            <a:r>
              <a:rPr lang="en-US" sz="1200">
                <a:solidFill>
                  <a:srgbClr val="000000"/>
                </a:solidFill>
                <a:latin typeface="Glacial Indifference"/>
                <a:ea typeface="Glacial Indifference"/>
                <a:cs typeface="Glacial Indifference"/>
                <a:sym typeface="Glacial Indifference"/>
              </a:rPr>
              <a:t>Casting:  Por determinar.</a:t>
            </a:r>
          </a:p>
          <a:p>
            <a:pPr algn="l">
              <a:lnSpc>
                <a:spcPts val="2604"/>
              </a:lnSpc>
            </a:pPr>
          </a:p>
        </p:txBody>
      </p:sp>
      <p:sp>
        <p:nvSpPr>
          <p:cNvPr name="TextBox 3" id="3"/>
          <p:cNvSpPr txBox="true"/>
          <p:nvPr/>
        </p:nvSpPr>
        <p:spPr>
          <a:xfrm rot="0">
            <a:off x="577411" y="5908484"/>
            <a:ext cx="3645247" cy="126187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Género: Ficción, Ciencia ficción utópica.</a:t>
            </a:r>
          </a:p>
          <a:p>
            <a:pPr algn="l">
              <a:lnSpc>
                <a:spcPts val="2604"/>
              </a:lnSpc>
            </a:pPr>
            <a:r>
              <a:rPr lang="en-US" sz="1200">
                <a:solidFill>
                  <a:srgbClr val="000000"/>
                </a:solidFill>
                <a:latin typeface="Glacial Indifference"/>
                <a:ea typeface="Glacial Indifference"/>
                <a:cs typeface="Glacial Indifference"/>
                <a:sym typeface="Glacial Indifference"/>
              </a:rPr>
              <a:t>Público objetivo: Mujeres y hombres mayores de 18 años</a:t>
            </a:r>
          </a:p>
          <a:p>
            <a:pPr algn="l">
              <a:lnSpc>
                <a:spcPts val="2604"/>
              </a:lnSpc>
            </a:pPr>
            <a:r>
              <a:rPr lang="en-US" sz="1200">
                <a:solidFill>
                  <a:srgbClr val="000000"/>
                </a:solidFill>
                <a:latin typeface="Glacial Indifference"/>
                <a:ea typeface="Glacial Indifference"/>
                <a:cs typeface="Glacial Indifference"/>
                <a:sym typeface="Glacial Indifference"/>
              </a:rPr>
              <a:t>Duración: 100'</a:t>
            </a:r>
          </a:p>
          <a:p>
            <a:pPr algn="l">
              <a:lnSpc>
                <a:spcPts val="2604"/>
              </a:lnSpc>
            </a:pPr>
            <a:r>
              <a:rPr lang="en-US" sz="1200">
                <a:solidFill>
                  <a:srgbClr val="000000"/>
                </a:solidFill>
                <a:latin typeface="Glacial Indifference"/>
                <a:ea typeface="Glacial Indifference"/>
                <a:cs typeface="Glacial Indifference"/>
                <a:sym typeface="Glacial Indifference"/>
              </a:rPr>
              <a:t>Idioma Castellano</a:t>
            </a:r>
          </a:p>
        </p:txBody>
      </p:sp>
      <p:sp>
        <p:nvSpPr>
          <p:cNvPr name="TextBox 4" id="4"/>
          <p:cNvSpPr txBox="true"/>
          <p:nvPr/>
        </p:nvSpPr>
        <p:spPr>
          <a:xfrm rot="0">
            <a:off x="5990780" y="1302966"/>
            <a:ext cx="4347174" cy="3528822"/>
          </a:xfrm>
          <a:prstGeom prst="rect">
            <a:avLst/>
          </a:prstGeom>
        </p:spPr>
        <p:txBody>
          <a:bodyPr anchor="t" rtlCol="false" tIns="0" lIns="0" bIns="0" rIns="0">
            <a:spAutoFit/>
          </a:bodyPr>
          <a:lstStyle/>
          <a:p>
            <a:pPr algn="l">
              <a:lnSpc>
                <a:spcPts val="2604"/>
              </a:lnSpc>
            </a:pPr>
            <a:r>
              <a:rPr lang="en-US" sz="1200">
                <a:solidFill>
                  <a:srgbClr val="000000"/>
                </a:solidFill>
                <a:latin typeface="Glacial Indifference"/>
                <a:ea typeface="Glacial Indifference"/>
                <a:cs typeface="Glacial Indifference"/>
                <a:sym typeface="Glacial Indifference"/>
              </a:rPr>
              <a:t>En un mundo al borde de la extinción, un meteorito amenaza la Tierra mientras la humanidad, ensimismada en su propia existencia, ignora su destino.</a:t>
            </a:r>
          </a:p>
          <a:p>
            <a:pPr algn="l">
              <a:lnSpc>
                <a:spcPts val="2604"/>
              </a:lnSpc>
            </a:pPr>
          </a:p>
          <a:p>
            <a:pPr algn="l">
              <a:lnSpc>
                <a:spcPts val="2604"/>
              </a:lnSpc>
            </a:pPr>
            <a:r>
              <a:rPr lang="en-US" sz="1200">
                <a:solidFill>
                  <a:srgbClr val="000000"/>
                </a:solidFill>
                <a:latin typeface="Glacial Indifference"/>
                <a:ea typeface="Glacial Indifference"/>
                <a:cs typeface="Glacial Indifference"/>
                <a:sym typeface="Glacial Indifference"/>
              </a:rPr>
              <a:t>En lo que parece ser el fin de nuestros tiempos, cuatro historias entrelazadas revelan las contradicciones humanas y cuestionan nuestro papel como especie dominante. 'Karmanimal' es un thriller social que explora las luces y sombras de la humanidad, invitándonos a reflexionar sobre nuestro legado en un futuro incierto.</a:t>
            </a:r>
          </a:p>
          <a:p>
            <a:pPr algn="l">
              <a:lnSpc>
                <a:spcPts val="2604"/>
              </a:lnSpc>
            </a:pPr>
          </a:p>
        </p:txBody>
      </p:sp>
      <p:sp>
        <p:nvSpPr>
          <p:cNvPr name="TextBox 5" id="5"/>
          <p:cNvSpPr txBox="true"/>
          <p:nvPr/>
        </p:nvSpPr>
        <p:spPr>
          <a:xfrm rot="0">
            <a:off x="5990780" y="314210"/>
            <a:ext cx="4227526" cy="547810"/>
          </a:xfrm>
          <a:prstGeom prst="rect">
            <a:avLst/>
          </a:prstGeom>
        </p:spPr>
        <p:txBody>
          <a:bodyPr anchor="t" rtlCol="false" tIns="0" lIns="0" bIns="0" rIns="0">
            <a:spAutoFit/>
          </a:bodyPr>
          <a:lstStyle/>
          <a:p>
            <a:pPr algn="ctr">
              <a:lnSpc>
                <a:spcPts val="4455"/>
              </a:lnSpc>
            </a:pPr>
            <a:r>
              <a:rPr lang="en-US" b="true" sz="3182">
                <a:solidFill>
                  <a:srgbClr val="1B1B1B"/>
                </a:solidFill>
                <a:latin typeface="Glacial Indifference Bold"/>
                <a:ea typeface="Glacial Indifference Bold"/>
                <a:cs typeface="Glacial Indifference Bold"/>
                <a:sym typeface="Glacial Indifference Bold"/>
              </a:rPr>
              <a:t>Karmánimal</a:t>
            </a:r>
          </a:p>
        </p:txBody>
      </p:sp>
      <p:grpSp>
        <p:nvGrpSpPr>
          <p:cNvPr name="Group 6" id="6"/>
          <p:cNvGrpSpPr/>
          <p:nvPr/>
        </p:nvGrpSpPr>
        <p:grpSpPr>
          <a:xfrm rot="0">
            <a:off x="171926" y="101079"/>
            <a:ext cx="1168149" cy="3954016"/>
            <a:chOff x="0" y="0"/>
            <a:chExt cx="1557531" cy="5272022"/>
          </a:xfrm>
        </p:grpSpPr>
        <p:sp>
          <p:nvSpPr>
            <p:cNvPr name="TextBox 7" id="7"/>
            <p:cNvSpPr txBox="true"/>
            <p:nvPr/>
          </p:nvSpPr>
          <p:spPr>
            <a:xfrm rot="-5400000">
              <a:off x="-1755532" y="1841258"/>
              <a:ext cx="4234710" cy="552195"/>
            </a:xfrm>
            <a:prstGeom prst="rect">
              <a:avLst/>
            </a:prstGeom>
          </p:spPr>
          <p:txBody>
            <a:bodyPr anchor="t" rtlCol="false" tIns="0" lIns="0" bIns="0" rIns="0">
              <a:spAutoFit/>
            </a:bodyPr>
            <a:lstStyle/>
            <a:p>
              <a:pPr algn="r">
                <a:lnSpc>
                  <a:spcPts val="2842"/>
                </a:lnSpc>
              </a:pPr>
              <a:r>
                <a:rPr lang="en-US" sz="3158">
                  <a:solidFill>
                    <a:srgbClr val="FFFFFF"/>
                  </a:solidFill>
                  <a:latin typeface="Barlow Condensed Bold"/>
                  <a:ea typeface="Barlow Condensed Bold"/>
                  <a:cs typeface="Barlow Condensed Bold"/>
                  <a:sym typeface="Barlow Condensed Bold"/>
                </a:rPr>
                <a:t>NULÍPARA</a:t>
              </a:r>
            </a:p>
          </p:txBody>
        </p:sp>
        <p:sp>
          <p:nvSpPr>
            <p:cNvPr name="TextBox 8" id="8"/>
            <p:cNvSpPr txBox="true"/>
            <p:nvPr/>
          </p:nvSpPr>
          <p:spPr>
            <a:xfrm rot="0">
              <a:off x="97464" y="4817876"/>
              <a:ext cx="1460067" cy="454146"/>
            </a:xfrm>
            <a:prstGeom prst="rect">
              <a:avLst/>
            </a:prstGeom>
          </p:spPr>
          <p:txBody>
            <a:bodyPr anchor="t" rtlCol="false" tIns="0" lIns="0" bIns="0" rIns="0">
              <a:spAutoFit/>
            </a:bodyPr>
            <a:lstStyle/>
            <a:p>
              <a:pPr algn="ctr">
                <a:lnSpc>
                  <a:spcPts val="1366"/>
                </a:lnSpc>
              </a:pPr>
              <a:r>
                <a:rPr lang="en-US" sz="976">
                  <a:solidFill>
                    <a:srgbClr val="FFFFFF"/>
                  </a:solidFill>
                  <a:latin typeface="Barlow Condensed Bold"/>
                  <a:ea typeface="Barlow Condensed Bold"/>
                  <a:cs typeface="Barlow Condensed Bold"/>
                  <a:sym typeface="Barlow Condensed Bold"/>
                </a:rPr>
                <a:t>Guión original </a:t>
              </a:r>
            </a:p>
            <a:p>
              <a:pPr algn="ctr">
                <a:lnSpc>
                  <a:spcPts val="1366"/>
                </a:lnSpc>
                <a:spcBef>
                  <a:spcPct val="0"/>
                </a:spcBef>
              </a:pPr>
              <a:r>
                <a:rPr lang="en-US" sz="976">
                  <a:solidFill>
                    <a:srgbClr val="FFFFFF"/>
                  </a:solidFill>
                  <a:latin typeface="Barlow Condensed Bold"/>
                  <a:ea typeface="Barlow Condensed Bold"/>
                  <a:cs typeface="Barlow Condensed Bold"/>
                  <a:sym typeface="Barlow Condensed Bold"/>
                </a:rPr>
                <a:t>Carmen Águila</a:t>
              </a:r>
            </a:p>
          </p:txBody>
        </p:sp>
      </p:grpSp>
      <p:sp>
        <p:nvSpPr>
          <p:cNvPr name="Freeform 9" id="9"/>
          <p:cNvSpPr/>
          <p:nvPr/>
        </p:nvSpPr>
        <p:spPr>
          <a:xfrm flipH="false" flipV="false" rot="0">
            <a:off x="970558" y="101079"/>
            <a:ext cx="2949499" cy="4061806"/>
          </a:xfrm>
          <a:custGeom>
            <a:avLst/>
            <a:gdLst/>
            <a:ahLst/>
            <a:cxnLst/>
            <a:rect r="r" b="b" t="t" l="l"/>
            <a:pathLst>
              <a:path h="4061806" w="2949499">
                <a:moveTo>
                  <a:pt x="0" y="0"/>
                </a:moveTo>
                <a:lnTo>
                  <a:pt x="2949498" y="0"/>
                </a:lnTo>
                <a:lnTo>
                  <a:pt x="2949498" y="4061806"/>
                </a:lnTo>
                <a:lnTo>
                  <a:pt x="0" y="4061806"/>
                </a:lnTo>
                <a:lnTo>
                  <a:pt x="0" y="0"/>
                </a:lnTo>
                <a:close/>
              </a:path>
            </a:pathLst>
          </a:custGeom>
          <a:blipFill>
            <a:blip r:embed="rId2"/>
            <a:stretch>
              <a:fillRect l="-13280" t="0" r="-10210" b="-12092"/>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59045" y="3780000"/>
            <a:ext cx="3026565" cy="3026565"/>
          </a:xfrm>
          <a:custGeom>
            <a:avLst/>
            <a:gdLst/>
            <a:ahLst/>
            <a:cxnLst/>
            <a:rect r="r" b="b" t="t" l="l"/>
            <a:pathLst>
              <a:path h="3026565" w="3026565">
                <a:moveTo>
                  <a:pt x="0" y="0"/>
                </a:moveTo>
                <a:lnTo>
                  <a:pt x="3026565" y="0"/>
                </a:lnTo>
                <a:lnTo>
                  <a:pt x="3026565" y="3026565"/>
                </a:lnTo>
                <a:lnTo>
                  <a:pt x="0" y="3026565"/>
                </a:lnTo>
                <a:lnTo>
                  <a:pt x="0" y="0"/>
                </a:lnTo>
                <a:close/>
              </a:path>
            </a:pathLst>
          </a:custGeom>
          <a:blipFill>
            <a:blip r:embed="rId2"/>
            <a:stretch>
              <a:fillRect l="0" t="0" r="0" b="0"/>
            </a:stretch>
          </a:blipFill>
        </p:spPr>
      </p:sp>
      <p:sp>
        <p:nvSpPr>
          <p:cNvPr name="TextBox 3" id="3"/>
          <p:cNvSpPr txBox="true"/>
          <p:nvPr/>
        </p:nvSpPr>
        <p:spPr>
          <a:xfrm rot="0">
            <a:off x="1383060" y="1214316"/>
            <a:ext cx="7178534" cy="396370"/>
          </a:xfrm>
          <a:prstGeom prst="rect">
            <a:avLst/>
          </a:prstGeom>
        </p:spPr>
        <p:txBody>
          <a:bodyPr anchor="t" rtlCol="false" tIns="0" lIns="0" bIns="0" rIns="0">
            <a:spAutoFit/>
          </a:bodyPr>
          <a:lstStyle/>
          <a:p>
            <a:pPr algn="l">
              <a:lnSpc>
                <a:spcPts val="3121"/>
              </a:lnSpc>
            </a:pPr>
            <a:r>
              <a:rPr lang="en-US" b="true" sz="2558" spc="127">
                <a:solidFill>
                  <a:srgbClr val="000000"/>
                </a:solidFill>
                <a:latin typeface="League Spartan"/>
                <a:ea typeface="League Spartan"/>
                <a:cs typeface="League Spartan"/>
                <a:sym typeface="League Spartan"/>
              </a:rPr>
              <a:t>contacto</a:t>
            </a:r>
          </a:p>
        </p:txBody>
      </p:sp>
      <p:sp>
        <p:nvSpPr>
          <p:cNvPr name="TextBox 4" id="4"/>
          <p:cNvSpPr txBox="true"/>
          <p:nvPr/>
        </p:nvSpPr>
        <p:spPr>
          <a:xfrm rot="0">
            <a:off x="1383060" y="1752716"/>
            <a:ext cx="7411644" cy="1290157"/>
          </a:xfrm>
          <a:prstGeom prst="rect">
            <a:avLst/>
          </a:prstGeom>
        </p:spPr>
        <p:txBody>
          <a:bodyPr anchor="t" rtlCol="false" tIns="0" lIns="0" bIns="0" rIns="0">
            <a:spAutoFit/>
          </a:bodyPr>
          <a:lstStyle/>
          <a:p>
            <a:pPr algn="l">
              <a:lnSpc>
                <a:spcPts val="5442"/>
              </a:lnSpc>
            </a:pPr>
            <a:r>
              <a:rPr lang="en-US" sz="2629" spc="131">
                <a:solidFill>
                  <a:srgbClr val="000000"/>
                </a:solidFill>
                <a:latin typeface="Canva Sans"/>
                <a:ea typeface="Canva Sans"/>
                <a:cs typeface="Canva Sans"/>
                <a:sym typeface="Canva Sans"/>
              </a:rPr>
              <a:t>Jennifer Rubio y Carmen Águila </a:t>
            </a:r>
          </a:p>
          <a:p>
            <a:pPr algn="l">
              <a:lnSpc>
                <a:spcPts val="5442"/>
              </a:lnSpc>
            </a:pPr>
            <a:r>
              <a:rPr lang="en-US" sz="2629" spc="131">
                <a:solidFill>
                  <a:srgbClr val="000000"/>
                </a:solidFill>
                <a:latin typeface="Canva Sans"/>
                <a:ea typeface="Canva Sans"/>
                <a:cs typeface="Canva Sans"/>
                <a:sym typeface="Canva Sans"/>
              </a:rPr>
              <a:t>info@thisability.es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DAGZ2PCag6o</dc:identifier>
  <dcterms:modified xsi:type="dcterms:W3CDTF">2011-08-01T06:04:30Z</dcterms:modified>
  <cp:revision>1</cp:revision>
  <dc:title>Catálogo Thisability</dc:title>
</cp:coreProperties>
</file>